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hewy" charset="1" panose="02000000000000000000"/>
      <p:regular r:id="rId17"/>
    </p:embeddedFont>
    <p:embeddedFont>
      <p:font typeface="Garet Bold" charset="1" panose="00000000000000000000"/>
      <p:regular r:id="rId18"/>
    </p:embeddedFont>
    <p:embeddedFont>
      <p:font typeface="Garet"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16" Target="../media/image64.png" Type="http://schemas.openxmlformats.org/officeDocument/2006/relationships/image"/><Relationship Id="rId17" Target="../media/image65.svg" Type="http://schemas.openxmlformats.org/officeDocument/2006/relationships/image"/><Relationship Id="rId18" Target="../media/image66.png" Type="http://schemas.openxmlformats.org/officeDocument/2006/relationships/image"/><Relationship Id="rId19" Target="../media/image67.svg" Type="http://schemas.openxmlformats.org/officeDocument/2006/relationships/image"/><Relationship Id="rId2" Target="../media/image1.png" Type="http://schemas.openxmlformats.org/officeDocument/2006/relationships/image"/><Relationship Id="rId20" Target="../media/image68.png" Type="http://schemas.openxmlformats.org/officeDocument/2006/relationships/image"/><Relationship Id="rId21" Target="../media/image69.sv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14" Target="../media/image82.png" Type="http://schemas.openxmlformats.org/officeDocument/2006/relationships/image"/><Relationship Id="rId15" Target="../media/image83.svg" Type="http://schemas.openxmlformats.org/officeDocument/2006/relationships/image"/><Relationship Id="rId16" Target="../media/image84.png" Type="http://schemas.openxmlformats.org/officeDocument/2006/relationships/image"/><Relationship Id="rId17" Target="../media/image85.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jpeg" Type="http://schemas.openxmlformats.org/officeDocument/2006/relationships/image"/><Relationship Id="rId13" Target="../media/image55.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ECDB"/>
        </a:solidFill>
      </p:bgPr>
    </p:bg>
    <p:spTree>
      <p:nvGrpSpPr>
        <p:cNvPr id="1" name=""/>
        <p:cNvGrpSpPr/>
        <p:nvPr/>
      </p:nvGrpSpPr>
      <p:grpSpPr>
        <a:xfrm>
          <a:off x="0" y="0"/>
          <a:ext cx="0" cy="0"/>
          <a:chOff x="0" y="0"/>
          <a:chExt cx="0" cy="0"/>
        </a:xfrm>
      </p:grpSpPr>
      <p:sp>
        <p:nvSpPr>
          <p:cNvPr name="Freeform 2" id="2"/>
          <p:cNvSpPr/>
          <p:nvPr/>
        </p:nvSpPr>
        <p:spPr>
          <a:xfrm flipH="false" flipV="false" rot="0">
            <a:off x="1696469" y="1187884"/>
            <a:ext cx="14895063" cy="8070416"/>
          </a:xfrm>
          <a:custGeom>
            <a:avLst/>
            <a:gdLst/>
            <a:ahLst/>
            <a:cxnLst/>
            <a:rect r="r" b="b" t="t" l="l"/>
            <a:pathLst>
              <a:path h="8070416" w="14895063">
                <a:moveTo>
                  <a:pt x="0" y="0"/>
                </a:moveTo>
                <a:lnTo>
                  <a:pt x="14895062" y="0"/>
                </a:lnTo>
                <a:lnTo>
                  <a:pt x="14895062" y="8070416"/>
                </a:lnTo>
                <a:lnTo>
                  <a:pt x="0" y="8070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68267" y="3355582"/>
            <a:ext cx="12730394" cy="3661562"/>
          </a:xfrm>
          <a:prstGeom prst="rect">
            <a:avLst/>
          </a:prstGeom>
        </p:spPr>
        <p:txBody>
          <a:bodyPr anchor="t" rtlCol="false" tIns="0" lIns="0" bIns="0" rIns="0">
            <a:spAutoFit/>
          </a:bodyPr>
          <a:lstStyle/>
          <a:p>
            <a:pPr algn="ctr">
              <a:lnSpc>
                <a:spcPts val="9516"/>
              </a:lnSpc>
            </a:pPr>
            <a:r>
              <a:rPr lang="en-US" sz="8893">
                <a:solidFill>
                  <a:srgbClr val="000000"/>
                </a:solidFill>
                <a:latin typeface="Chewy"/>
                <a:ea typeface="Chewy"/>
                <a:cs typeface="Chewy"/>
                <a:sym typeface="Chewy"/>
              </a:rPr>
              <a:t>Deteksi / Pengenalan objek wajah menggunakan Python library OpenCv</a:t>
            </a:r>
          </a:p>
        </p:txBody>
      </p:sp>
      <p:sp>
        <p:nvSpPr>
          <p:cNvPr name="Freeform 4" id="4"/>
          <p:cNvSpPr/>
          <p:nvPr/>
        </p:nvSpPr>
        <p:spPr>
          <a:xfrm flipH="false" flipV="false" rot="0">
            <a:off x="14608014" y="982243"/>
            <a:ext cx="4563220" cy="3827401"/>
          </a:xfrm>
          <a:custGeom>
            <a:avLst/>
            <a:gdLst/>
            <a:ahLst/>
            <a:cxnLst/>
            <a:rect r="r" b="b" t="t" l="l"/>
            <a:pathLst>
              <a:path h="3827401" w="4563220">
                <a:moveTo>
                  <a:pt x="0" y="0"/>
                </a:moveTo>
                <a:lnTo>
                  <a:pt x="4563220" y="0"/>
                </a:lnTo>
                <a:lnTo>
                  <a:pt x="4563220" y="3827401"/>
                </a:lnTo>
                <a:lnTo>
                  <a:pt x="0" y="3827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223468" y="6248101"/>
            <a:ext cx="1855924" cy="1788647"/>
          </a:xfrm>
          <a:custGeom>
            <a:avLst/>
            <a:gdLst/>
            <a:ahLst/>
            <a:cxnLst/>
            <a:rect r="r" b="b" t="t" l="l"/>
            <a:pathLst>
              <a:path h="1788647" w="1855924">
                <a:moveTo>
                  <a:pt x="0" y="0"/>
                </a:moveTo>
                <a:lnTo>
                  <a:pt x="1855924" y="0"/>
                </a:lnTo>
                <a:lnTo>
                  <a:pt x="1855924" y="1788647"/>
                </a:lnTo>
                <a:lnTo>
                  <a:pt x="0" y="17886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897582">
            <a:off x="13820733" y="7489963"/>
            <a:ext cx="1574563" cy="1017561"/>
          </a:xfrm>
          <a:custGeom>
            <a:avLst/>
            <a:gdLst/>
            <a:ahLst/>
            <a:cxnLst/>
            <a:rect r="r" b="b" t="t" l="l"/>
            <a:pathLst>
              <a:path h="1017561" w="1574563">
                <a:moveTo>
                  <a:pt x="0" y="0"/>
                </a:moveTo>
                <a:lnTo>
                  <a:pt x="1574563" y="0"/>
                </a:lnTo>
                <a:lnTo>
                  <a:pt x="1574563" y="1017561"/>
                </a:lnTo>
                <a:lnTo>
                  <a:pt x="0" y="10175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259432">
            <a:off x="2755041" y="531867"/>
            <a:ext cx="4128666" cy="2430752"/>
          </a:xfrm>
          <a:custGeom>
            <a:avLst/>
            <a:gdLst/>
            <a:ahLst/>
            <a:cxnLst/>
            <a:rect r="r" b="b" t="t" l="l"/>
            <a:pathLst>
              <a:path h="2430752" w="4128666">
                <a:moveTo>
                  <a:pt x="0" y="0"/>
                </a:moveTo>
                <a:lnTo>
                  <a:pt x="4128666" y="0"/>
                </a:lnTo>
                <a:lnTo>
                  <a:pt x="4128666" y="2430752"/>
                </a:lnTo>
                <a:lnTo>
                  <a:pt x="0" y="24307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304188" y="7142424"/>
            <a:ext cx="1760505" cy="1676881"/>
          </a:xfrm>
          <a:custGeom>
            <a:avLst/>
            <a:gdLst/>
            <a:ahLst/>
            <a:cxnLst/>
            <a:rect r="r" b="b" t="t" l="l"/>
            <a:pathLst>
              <a:path h="1676881" w="1760505">
                <a:moveTo>
                  <a:pt x="0" y="0"/>
                </a:moveTo>
                <a:lnTo>
                  <a:pt x="1760505" y="0"/>
                </a:lnTo>
                <a:lnTo>
                  <a:pt x="1760505" y="1676881"/>
                </a:lnTo>
                <a:lnTo>
                  <a:pt x="0" y="16768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79724" y="3047402"/>
            <a:ext cx="2488543" cy="6401398"/>
          </a:xfrm>
          <a:custGeom>
            <a:avLst/>
            <a:gdLst/>
            <a:ahLst/>
            <a:cxnLst/>
            <a:rect r="r" b="b" t="t" l="l"/>
            <a:pathLst>
              <a:path h="6401398" w="2488543">
                <a:moveTo>
                  <a:pt x="0" y="0"/>
                </a:moveTo>
                <a:lnTo>
                  <a:pt x="2488543" y="0"/>
                </a:lnTo>
                <a:lnTo>
                  <a:pt x="2488543" y="6401398"/>
                </a:lnTo>
                <a:lnTo>
                  <a:pt x="0" y="64013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ECDB"/>
        </a:solidFill>
      </p:bgPr>
    </p:bg>
    <p:spTree>
      <p:nvGrpSpPr>
        <p:cNvPr id="1" name=""/>
        <p:cNvGrpSpPr/>
        <p:nvPr/>
      </p:nvGrpSpPr>
      <p:grpSpPr>
        <a:xfrm>
          <a:off x="0" y="0"/>
          <a:ext cx="0" cy="0"/>
          <a:chOff x="0" y="0"/>
          <a:chExt cx="0" cy="0"/>
        </a:xfrm>
      </p:grpSpPr>
      <p:sp>
        <p:nvSpPr>
          <p:cNvPr name="Freeform 2" id="2"/>
          <p:cNvSpPr/>
          <p:nvPr/>
        </p:nvSpPr>
        <p:spPr>
          <a:xfrm flipH="false" flipV="false" rot="0">
            <a:off x="-3120984" y="1028700"/>
            <a:ext cx="24529968" cy="13290783"/>
          </a:xfrm>
          <a:custGeom>
            <a:avLst/>
            <a:gdLst/>
            <a:ahLst/>
            <a:cxnLst/>
            <a:rect r="r" b="b" t="t" l="l"/>
            <a:pathLst>
              <a:path h="13290783" w="24529968">
                <a:moveTo>
                  <a:pt x="0" y="0"/>
                </a:moveTo>
                <a:lnTo>
                  <a:pt x="24529968" y="0"/>
                </a:lnTo>
                <a:lnTo>
                  <a:pt x="24529968" y="13290783"/>
                </a:lnTo>
                <a:lnTo>
                  <a:pt x="0" y="13290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8997">
            <a:off x="14632220" y="851305"/>
            <a:ext cx="4154743" cy="3484791"/>
          </a:xfrm>
          <a:custGeom>
            <a:avLst/>
            <a:gdLst/>
            <a:ahLst/>
            <a:cxnLst/>
            <a:rect r="r" b="b" t="t" l="l"/>
            <a:pathLst>
              <a:path h="3484791" w="4154743">
                <a:moveTo>
                  <a:pt x="0" y="0"/>
                </a:moveTo>
                <a:lnTo>
                  <a:pt x="4154743" y="0"/>
                </a:lnTo>
                <a:lnTo>
                  <a:pt x="4154743" y="3484791"/>
                </a:lnTo>
                <a:lnTo>
                  <a:pt x="0" y="3484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3182" y="3113747"/>
            <a:ext cx="1473691" cy="1420270"/>
          </a:xfrm>
          <a:custGeom>
            <a:avLst/>
            <a:gdLst/>
            <a:ahLst/>
            <a:cxnLst/>
            <a:rect r="r" b="b" t="t" l="l"/>
            <a:pathLst>
              <a:path h="1420270" w="1473691">
                <a:moveTo>
                  <a:pt x="0" y="0"/>
                </a:moveTo>
                <a:lnTo>
                  <a:pt x="1473691" y="0"/>
                </a:lnTo>
                <a:lnTo>
                  <a:pt x="1473691" y="1420270"/>
                </a:lnTo>
                <a:lnTo>
                  <a:pt x="0" y="14202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83687" y="7877818"/>
            <a:ext cx="3731033" cy="2760964"/>
          </a:xfrm>
          <a:custGeom>
            <a:avLst/>
            <a:gdLst/>
            <a:ahLst/>
            <a:cxnLst/>
            <a:rect r="r" b="b" t="t" l="l"/>
            <a:pathLst>
              <a:path h="2760964" w="3731033">
                <a:moveTo>
                  <a:pt x="0" y="0"/>
                </a:moveTo>
                <a:lnTo>
                  <a:pt x="3731033" y="0"/>
                </a:lnTo>
                <a:lnTo>
                  <a:pt x="3731033" y="2760964"/>
                </a:lnTo>
                <a:lnTo>
                  <a:pt x="0" y="27609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897582">
            <a:off x="17171968" y="6969878"/>
            <a:ext cx="1289785" cy="833523"/>
          </a:xfrm>
          <a:custGeom>
            <a:avLst/>
            <a:gdLst/>
            <a:ahLst/>
            <a:cxnLst/>
            <a:rect r="r" b="b" t="t" l="l"/>
            <a:pathLst>
              <a:path h="833523" w="1289785">
                <a:moveTo>
                  <a:pt x="0" y="0"/>
                </a:moveTo>
                <a:lnTo>
                  <a:pt x="1289785" y="0"/>
                </a:lnTo>
                <a:lnTo>
                  <a:pt x="1289785" y="833523"/>
                </a:lnTo>
                <a:lnTo>
                  <a:pt x="0" y="8335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6802104">
            <a:off x="16019708" y="6333997"/>
            <a:ext cx="1379767" cy="1303880"/>
          </a:xfrm>
          <a:custGeom>
            <a:avLst/>
            <a:gdLst/>
            <a:ahLst/>
            <a:cxnLst/>
            <a:rect r="r" b="b" t="t" l="l"/>
            <a:pathLst>
              <a:path h="1303880" w="1379767">
                <a:moveTo>
                  <a:pt x="0" y="0"/>
                </a:moveTo>
                <a:lnTo>
                  <a:pt x="1379767" y="0"/>
                </a:lnTo>
                <a:lnTo>
                  <a:pt x="1379767" y="1303879"/>
                </a:lnTo>
                <a:lnTo>
                  <a:pt x="0" y="13038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57706" y="4479919"/>
            <a:ext cx="1428085" cy="1333475"/>
          </a:xfrm>
          <a:custGeom>
            <a:avLst/>
            <a:gdLst/>
            <a:ahLst/>
            <a:cxnLst/>
            <a:rect r="r" b="b" t="t" l="l"/>
            <a:pathLst>
              <a:path h="1333475" w="1428085">
                <a:moveTo>
                  <a:pt x="0" y="0"/>
                </a:moveTo>
                <a:lnTo>
                  <a:pt x="1428086" y="0"/>
                </a:lnTo>
                <a:lnTo>
                  <a:pt x="1428086" y="1333475"/>
                </a:lnTo>
                <a:lnTo>
                  <a:pt x="0" y="13334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4752335">
            <a:off x="167727" y="4644044"/>
            <a:ext cx="2802783" cy="2785266"/>
          </a:xfrm>
          <a:custGeom>
            <a:avLst/>
            <a:gdLst/>
            <a:ahLst/>
            <a:cxnLst/>
            <a:rect r="r" b="b" t="t" l="l"/>
            <a:pathLst>
              <a:path h="2785266" w="2802783">
                <a:moveTo>
                  <a:pt x="0" y="0"/>
                </a:moveTo>
                <a:lnTo>
                  <a:pt x="2802783" y="0"/>
                </a:lnTo>
                <a:lnTo>
                  <a:pt x="2802783" y="2785265"/>
                </a:lnTo>
                <a:lnTo>
                  <a:pt x="0" y="27852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true" flipV="false" rot="931388">
            <a:off x="434454" y="644079"/>
            <a:ext cx="2104634" cy="3100750"/>
          </a:xfrm>
          <a:custGeom>
            <a:avLst/>
            <a:gdLst/>
            <a:ahLst/>
            <a:cxnLst/>
            <a:rect r="r" b="b" t="t" l="l"/>
            <a:pathLst>
              <a:path h="3100750" w="2104634">
                <a:moveTo>
                  <a:pt x="2104633" y="0"/>
                </a:moveTo>
                <a:lnTo>
                  <a:pt x="0" y="0"/>
                </a:lnTo>
                <a:lnTo>
                  <a:pt x="0" y="3100749"/>
                </a:lnTo>
                <a:lnTo>
                  <a:pt x="2104633" y="3100749"/>
                </a:lnTo>
                <a:lnTo>
                  <a:pt x="2104633"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1" id="11"/>
          <p:cNvGrpSpPr/>
          <p:nvPr/>
        </p:nvGrpSpPr>
        <p:grpSpPr>
          <a:xfrm rot="0">
            <a:off x="5415342" y="824585"/>
            <a:ext cx="7457317" cy="1145213"/>
            <a:chOff x="0" y="0"/>
            <a:chExt cx="9943089" cy="1526950"/>
          </a:xfrm>
        </p:grpSpPr>
        <p:sp>
          <p:nvSpPr>
            <p:cNvPr name="Freeform 12" id="12"/>
            <p:cNvSpPr/>
            <p:nvPr/>
          </p:nvSpPr>
          <p:spPr>
            <a:xfrm flipH="false" flipV="false" rot="0">
              <a:off x="0" y="0"/>
              <a:ext cx="4491030" cy="1526950"/>
            </a:xfrm>
            <a:custGeom>
              <a:avLst/>
              <a:gdLst/>
              <a:ahLst/>
              <a:cxnLst/>
              <a:rect r="r" b="b" t="t" l="l"/>
              <a:pathLst>
                <a:path h="1526950" w="4491030">
                  <a:moveTo>
                    <a:pt x="0" y="0"/>
                  </a:moveTo>
                  <a:lnTo>
                    <a:pt x="4491030" y="0"/>
                  </a:lnTo>
                  <a:lnTo>
                    <a:pt x="4491030" y="1526950"/>
                  </a:lnTo>
                  <a:lnTo>
                    <a:pt x="0" y="15269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3049485" y="0"/>
              <a:ext cx="4491030" cy="1526950"/>
            </a:xfrm>
            <a:custGeom>
              <a:avLst/>
              <a:gdLst/>
              <a:ahLst/>
              <a:cxnLst/>
              <a:rect r="r" b="b" t="t" l="l"/>
              <a:pathLst>
                <a:path h="1526950" w="4491030">
                  <a:moveTo>
                    <a:pt x="0" y="0"/>
                  </a:moveTo>
                  <a:lnTo>
                    <a:pt x="4491030" y="0"/>
                  </a:lnTo>
                  <a:lnTo>
                    <a:pt x="4491030" y="1526950"/>
                  </a:lnTo>
                  <a:lnTo>
                    <a:pt x="0" y="15269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5452059" y="0"/>
              <a:ext cx="4491030" cy="1526950"/>
            </a:xfrm>
            <a:custGeom>
              <a:avLst/>
              <a:gdLst/>
              <a:ahLst/>
              <a:cxnLst/>
              <a:rect r="r" b="b" t="t" l="l"/>
              <a:pathLst>
                <a:path h="1526950" w="4491030">
                  <a:moveTo>
                    <a:pt x="0" y="0"/>
                  </a:moveTo>
                  <a:lnTo>
                    <a:pt x="4491030" y="0"/>
                  </a:lnTo>
                  <a:lnTo>
                    <a:pt x="4491030" y="1526950"/>
                  </a:lnTo>
                  <a:lnTo>
                    <a:pt x="0" y="15269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5" id="15"/>
            <p:cNvSpPr txBox="true"/>
            <p:nvPr/>
          </p:nvSpPr>
          <p:spPr>
            <a:xfrm rot="0">
              <a:off x="880260" y="280028"/>
              <a:ext cx="8172609" cy="928794"/>
            </a:xfrm>
            <a:prstGeom prst="rect">
              <a:avLst/>
            </a:prstGeom>
          </p:spPr>
          <p:txBody>
            <a:bodyPr anchor="t" rtlCol="false" tIns="0" lIns="0" bIns="0" rIns="0">
              <a:spAutoFit/>
            </a:bodyPr>
            <a:lstStyle/>
            <a:p>
              <a:pPr algn="ctr">
                <a:lnSpc>
                  <a:spcPts val="5719"/>
                </a:lnSpc>
              </a:pPr>
              <a:r>
                <a:rPr lang="en-US" sz="4399" b="true">
                  <a:solidFill>
                    <a:srgbClr val="000000"/>
                  </a:solidFill>
                  <a:latin typeface="Garet Bold"/>
                  <a:ea typeface="Garet Bold"/>
                  <a:cs typeface="Garet Bold"/>
                  <a:sym typeface="Garet Bold"/>
                </a:rPr>
                <a:t>KESIMPULAN</a:t>
              </a:r>
            </a:p>
          </p:txBody>
        </p:sp>
      </p:grpSp>
      <p:sp>
        <p:nvSpPr>
          <p:cNvPr name="TextBox 16" id="16"/>
          <p:cNvSpPr txBox="true"/>
          <p:nvPr/>
        </p:nvSpPr>
        <p:spPr>
          <a:xfrm rot="0">
            <a:off x="3463644" y="2673350"/>
            <a:ext cx="11377076" cy="5730875"/>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Garet"/>
                <a:ea typeface="Garet"/>
                <a:cs typeface="Garet"/>
                <a:sym typeface="Garet"/>
              </a:rPr>
              <a:t>Proyek ini berhasil mengembangkan sistem deteksi wajah secara real-time menggunakan OpenCV. Dengan memanfaatkan metode Haarcascade untuk deteksi wajah dan Canny Edge Detection untuk identifikasi kontur, sistem dapat mengenali wajah dengan cukup akurat. Selain itu, peningkatan kualitas gambar melalui histogram equalization dan sharpening filter membantu menghasilkan dataset wajah yang lebih jelas.</a:t>
            </a:r>
          </a:p>
          <a:p>
            <a:pPr algn="just">
              <a:lnSpc>
                <a:spcPts val="3249"/>
              </a:lnSpc>
              <a:spcBef>
                <a:spcPct val="0"/>
              </a:spcBef>
            </a:pPr>
          </a:p>
          <a:p>
            <a:pPr algn="just">
              <a:lnSpc>
                <a:spcPts val="3249"/>
              </a:lnSpc>
              <a:spcBef>
                <a:spcPct val="0"/>
              </a:spcBef>
            </a:pPr>
          </a:p>
          <a:p>
            <a:pPr algn="just">
              <a:lnSpc>
                <a:spcPts val="3249"/>
              </a:lnSpc>
              <a:spcBef>
                <a:spcPct val="0"/>
              </a:spcBef>
            </a:pPr>
            <a:r>
              <a:rPr lang="en-US" sz="2499">
                <a:solidFill>
                  <a:srgbClr val="000000"/>
                </a:solidFill>
                <a:latin typeface="Garet"/>
                <a:ea typeface="Garet"/>
                <a:cs typeface="Garet"/>
                <a:sym typeface="Garet"/>
              </a:rPr>
              <a:t>Hasil pengujian menunjukkan bahwa aplikasi ini dapat mendeteksi wajah dengan baik dalam berbagai kondisi pencahayaan dan sudut. Untuk pengembangan lebih lanjut, dapat diterapkan metode Deep Learning seperti CNN agar sistem lebih akurat dan mampu mengenali wajah secara individu.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9B0F1"/>
        </a:solidFill>
      </p:bgPr>
    </p:bg>
    <p:spTree>
      <p:nvGrpSpPr>
        <p:cNvPr id="1" name=""/>
        <p:cNvGrpSpPr/>
        <p:nvPr/>
      </p:nvGrpSpPr>
      <p:grpSpPr>
        <a:xfrm>
          <a:off x="0" y="0"/>
          <a:ext cx="0" cy="0"/>
          <a:chOff x="0" y="0"/>
          <a:chExt cx="0" cy="0"/>
        </a:xfrm>
      </p:grpSpPr>
      <p:sp>
        <p:nvSpPr>
          <p:cNvPr name="Freeform 2" id="2"/>
          <p:cNvSpPr/>
          <p:nvPr/>
        </p:nvSpPr>
        <p:spPr>
          <a:xfrm flipH="false" flipV="false" rot="0">
            <a:off x="1846963" y="1422200"/>
            <a:ext cx="13878902" cy="7519841"/>
          </a:xfrm>
          <a:custGeom>
            <a:avLst/>
            <a:gdLst/>
            <a:ahLst/>
            <a:cxnLst/>
            <a:rect r="r" b="b" t="t" l="l"/>
            <a:pathLst>
              <a:path h="7519841" w="13878902">
                <a:moveTo>
                  <a:pt x="0" y="0"/>
                </a:moveTo>
                <a:lnTo>
                  <a:pt x="13878902" y="0"/>
                </a:lnTo>
                <a:lnTo>
                  <a:pt x="13878902" y="7519841"/>
                </a:lnTo>
                <a:lnTo>
                  <a:pt x="0" y="7519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28458">
            <a:off x="14707424" y="5688518"/>
            <a:ext cx="1151337" cy="993029"/>
          </a:xfrm>
          <a:custGeom>
            <a:avLst/>
            <a:gdLst/>
            <a:ahLst/>
            <a:cxnLst/>
            <a:rect r="r" b="b" t="t" l="l"/>
            <a:pathLst>
              <a:path h="993029" w="1151337">
                <a:moveTo>
                  <a:pt x="0" y="0"/>
                </a:moveTo>
                <a:lnTo>
                  <a:pt x="1151338" y="0"/>
                </a:lnTo>
                <a:lnTo>
                  <a:pt x="1151338" y="993029"/>
                </a:lnTo>
                <a:lnTo>
                  <a:pt x="0" y="9930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61821" y="3830993"/>
            <a:ext cx="9764357" cy="3351557"/>
          </a:xfrm>
          <a:prstGeom prst="rect">
            <a:avLst/>
          </a:prstGeom>
        </p:spPr>
        <p:txBody>
          <a:bodyPr anchor="t" rtlCol="false" tIns="0" lIns="0" bIns="0" rIns="0">
            <a:spAutoFit/>
          </a:bodyPr>
          <a:lstStyle/>
          <a:p>
            <a:pPr algn="ctr">
              <a:lnSpc>
                <a:spcPts val="12955"/>
              </a:lnSpc>
            </a:pPr>
            <a:r>
              <a:rPr lang="en-US" sz="12108">
                <a:solidFill>
                  <a:srgbClr val="000000"/>
                </a:solidFill>
                <a:latin typeface="Chewy"/>
                <a:ea typeface="Chewy"/>
                <a:cs typeface="Chewy"/>
                <a:sym typeface="Chewy"/>
              </a:rPr>
              <a:t>TERIMA </a:t>
            </a:r>
          </a:p>
          <a:p>
            <a:pPr algn="ctr">
              <a:lnSpc>
                <a:spcPts val="12955"/>
              </a:lnSpc>
            </a:pPr>
            <a:r>
              <a:rPr lang="en-US" sz="12108">
                <a:solidFill>
                  <a:srgbClr val="000000"/>
                </a:solidFill>
                <a:latin typeface="Chewy"/>
                <a:ea typeface="Chewy"/>
                <a:cs typeface="Chewy"/>
                <a:sym typeface="Chewy"/>
              </a:rPr>
              <a:t>KASIH</a:t>
            </a:r>
          </a:p>
        </p:txBody>
      </p:sp>
      <p:sp>
        <p:nvSpPr>
          <p:cNvPr name="Freeform 5" id="5"/>
          <p:cNvSpPr/>
          <p:nvPr/>
        </p:nvSpPr>
        <p:spPr>
          <a:xfrm flipH="false" flipV="false" rot="-231311">
            <a:off x="12542501" y="6289008"/>
            <a:ext cx="3172718" cy="2371914"/>
          </a:xfrm>
          <a:custGeom>
            <a:avLst/>
            <a:gdLst/>
            <a:ahLst/>
            <a:cxnLst/>
            <a:rect r="r" b="b" t="t" l="l"/>
            <a:pathLst>
              <a:path h="2371914" w="3172718">
                <a:moveTo>
                  <a:pt x="0" y="0"/>
                </a:moveTo>
                <a:lnTo>
                  <a:pt x="3172718" y="0"/>
                </a:lnTo>
                <a:lnTo>
                  <a:pt x="3172718" y="2371913"/>
                </a:lnTo>
                <a:lnTo>
                  <a:pt x="0" y="2371913"/>
                </a:lnTo>
                <a:lnTo>
                  <a:pt x="0" y="0"/>
                </a:lnTo>
                <a:close/>
              </a:path>
            </a:pathLst>
          </a:custGeom>
          <a:blipFill>
            <a:blip r:embed="rId6">
              <a:extLst>
                <a:ext uri="{96DAC541-7B7A-43D3-8B79-37D633B846F1}">
                  <asvg:svgBlip xmlns:asvg="http://schemas.microsoft.com/office/drawing/2016/SVG/main" r:embed="rId7"/>
                </a:ext>
              </a:extLst>
            </a:blip>
            <a:stretch>
              <a:fillRect l="0" t="0" r="0" b="-22392"/>
            </a:stretch>
          </a:blipFill>
        </p:spPr>
      </p:sp>
      <p:sp>
        <p:nvSpPr>
          <p:cNvPr name="Freeform 6" id="6"/>
          <p:cNvSpPr/>
          <p:nvPr/>
        </p:nvSpPr>
        <p:spPr>
          <a:xfrm flipH="false" flipV="false" rot="9695893">
            <a:off x="15270975" y="2767112"/>
            <a:ext cx="456931" cy="476072"/>
          </a:xfrm>
          <a:custGeom>
            <a:avLst/>
            <a:gdLst/>
            <a:ahLst/>
            <a:cxnLst/>
            <a:rect r="r" b="b" t="t" l="l"/>
            <a:pathLst>
              <a:path h="476072" w="456931">
                <a:moveTo>
                  <a:pt x="0" y="0"/>
                </a:moveTo>
                <a:lnTo>
                  <a:pt x="456931" y="0"/>
                </a:lnTo>
                <a:lnTo>
                  <a:pt x="456931" y="476072"/>
                </a:lnTo>
                <a:lnTo>
                  <a:pt x="0" y="476072"/>
                </a:lnTo>
                <a:lnTo>
                  <a:pt x="0" y="0"/>
                </a:lnTo>
                <a:close/>
              </a:path>
            </a:pathLst>
          </a:custGeom>
          <a:blipFill>
            <a:blip r:embed="rId8">
              <a:extLst>
                <a:ext uri="{96DAC541-7B7A-43D3-8B79-37D633B846F1}">
                  <asvg:svgBlip xmlns:asvg="http://schemas.microsoft.com/office/drawing/2016/SVG/main" r:embed="rId9"/>
                </a:ext>
              </a:extLst>
            </a:blip>
            <a:stretch>
              <a:fillRect l="-860331" t="-247466" r="0" b="-680952"/>
            </a:stretch>
          </a:blipFill>
        </p:spPr>
      </p:sp>
      <p:sp>
        <p:nvSpPr>
          <p:cNvPr name="Freeform 7" id="7"/>
          <p:cNvSpPr/>
          <p:nvPr/>
        </p:nvSpPr>
        <p:spPr>
          <a:xfrm flipH="false" flipV="false" rot="-504931">
            <a:off x="11786389" y="1888158"/>
            <a:ext cx="2007659" cy="1420419"/>
          </a:xfrm>
          <a:custGeom>
            <a:avLst/>
            <a:gdLst/>
            <a:ahLst/>
            <a:cxnLst/>
            <a:rect r="r" b="b" t="t" l="l"/>
            <a:pathLst>
              <a:path h="1420419" w="2007659">
                <a:moveTo>
                  <a:pt x="0" y="0"/>
                </a:moveTo>
                <a:lnTo>
                  <a:pt x="2007659" y="0"/>
                </a:lnTo>
                <a:lnTo>
                  <a:pt x="2007659" y="1420418"/>
                </a:lnTo>
                <a:lnTo>
                  <a:pt x="0" y="14204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12406">
            <a:off x="1639215" y="4563817"/>
            <a:ext cx="3032983" cy="3843642"/>
          </a:xfrm>
          <a:custGeom>
            <a:avLst/>
            <a:gdLst/>
            <a:ahLst/>
            <a:cxnLst/>
            <a:rect r="r" b="b" t="t" l="l"/>
            <a:pathLst>
              <a:path h="3843642" w="3032983">
                <a:moveTo>
                  <a:pt x="0" y="0"/>
                </a:moveTo>
                <a:lnTo>
                  <a:pt x="3032983" y="0"/>
                </a:lnTo>
                <a:lnTo>
                  <a:pt x="3032983" y="3843643"/>
                </a:lnTo>
                <a:lnTo>
                  <a:pt x="0" y="38436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07997" y="7474964"/>
            <a:ext cx="1219256" cy="1138481"/>
          </a:xfrm>
          <a:custGeom>
            <a:avLst/>
            <a:gdLst/>
            <a:ahLst/>
            <a:cxnLst/>
            <a:rect r="r" b="b" t="t" l="l"/>
            <a:pathLst>
              <a:path h="1138481" w="1219256">
                <a:moveTo>
                  <a:pt x="0" y="0"/>
                </a:moveTo>
                <a:lnTo>
                  <a:pt x="1219256" y="0"/>
                </a:lnTo>
                <a:lnTo>
                  <a:pt x="1219256" y="1138481"/>
                </a:lnTo>
                <a:lnTo>
                  <a:pt x="0" y="11384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1944121">
            <a:off x="5290459" y="1239140"/>
            <a:ext cx="1300296" cy="1214152"/>
          </a:xfrm>
          <a:custGeom>
            <a:avLst/>
            <a:gdLst/>
            <a:ahLst/>
            <a:cxnLst/>
            <a:rect r="r" b="b" t="t" l="l"/>
            <a:pathLst>
              <a:path h="1214152" w="1300296">
                <a:moveTo>
                  <a:pt x="0" y="0"/>
                </a:moveTo>
                <a:lnTo>
                  <a:pt x="1300297" y="0"/>
                </a:lnTo>
                <a:lnTo>
                  <a:pt x="1300297" y="1214152"/>
                </a:lnTo>
                <a:lnTo>
                  <a:pt x="0" y="12141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4430570" y="1366859"/>
            <a:ext cx="1271613" cy="1340303"/>
          </a:xfrm>
          <a:custGeom>
            <a:avLst/>
            <a:gdLst/>
            <a:ahLst/>
            <a:cxnLst/>
            <a:rect r="r" b="b" t="t" l="l"/>
            <a:pathLst>
              <a:path h="1340303" w="1271613">
                <a:moveTo>
                  <a:pt x="0" y="0"/>
                </a:moveTo>
                <a:lnTo>
                  <a:pt x="1271612" y="0"/>
                </a:lnTo>
                <a:lnTo>
                  <a:pt x="1271612" y="1340303"/>
                </a:lnTo>
                <a:lnTo>
                  <a:pt x="0" y="13403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3168040" y="1111876"/>
            <a:ext cx="2712747" cy="3026775"/>
          </a:xfrm>
          <a:custGeom>
            <a:avLst/>
            <a:gdLst/>
            <a:ahLst/>
            <a:cxnLst/>
            <a:rect r="r" b="b" t="t" l="l"/>
            <a:pathLst>
              <a:path h="3026775" w="2712747">
                <a:moveTo>
                  <a:pt x="0" y="0"/>
                </a:moveTo>
                <a:lnTo>
                  <a:pt x="2712746" y="0"/>
                </a:lnTo>
                <a:lnTo>
                  <a:pt x="2712746" y="3026774"/>
                </a:lnTo>
                <a:lnTo>
                  <a:pt x="0" y="30267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CDB"/>
        </a:solidFill>
      </p:bgPr>
    </p:bg>
    <p:spTree>
      <p:nvGrpSpPr>
        <p:cNvPr id="1" name=""/>
        <p:cNvGrpSpPr/>
        <p:nvPr/>
      </p:nvGrpSpPr>
      <p:grpSpPr>
        <a:xfrm>
          <a:off x="0" y="0"/>
          <a:ext cx="0" cy="0"/>
          <a:chOff x="0" y="0"/>
          <a:chExt cx="0" cy="0"/>
        </a:xfrm>
      </p:grpSpPr>
      <p:grpSp>
        <p:nvGrpSpPr>
          <p:cNvPr name="Group 2" id="2"/>
          <p:cNvGrpSpPr/>
          <p:nvPr/>
        </p:nvGrpSpPr>
        <p:grpSpPr>
          <a:xfrm rot="0">
            <a:off x="865131" y="2267439"/>
            <a:ext cx="16222613" cy="6716721"/>
            <a:chOff x="0" y="0"/>
            <a:chExt cx="21630151" cy="8955627"/>
          </a:xfrm>
        </p:grpSpPr>
        <p:sp>
          <p:nvSpPr>
            <p:cNvPr name="Freeform 3" id="3"/>
            <p:cNvSpPr/>
            <p:nvPr/>
          </p:nvSpPr>
          <p:spPr>
            <a:xfrm flipH="false" flipV="false" rot="0">
              <a:off x="0" y="174"/>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3953610"/>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951573" y="0"/>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951573" y="3953436"/>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463108" y="174"/>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463108" y="3953610"/>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001696" y="917188"/>
            <a:ext cx="16249618" cy="1350251"/>
            <a:chOff x="0" y="0"/>
            <a:chExt cx="21666157" cy="1800335"/>
          </a:xfrm>
        </p:grpSpPr>
        <p:sp>
          <p:nvSpPr>
            <p:cNvPr name="Freeform 10" id="10"/>
            <p:cNvSpPr/>
            <p:nvPr/>
          </p:nvSpPr>
          <p:spPr>
            <a:xfrm flipH="false" flipV="false" rot="0">
              <a:off x="0" y="23266"/>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581591" y="0"/>
              <a:ext cx="5226674" cy="1777069"/>
            </a:xfrm>
            <a:custGeom>
              <a:avLst/>
              <a:gdLst/>
              <a:ahLst/>
              <a:cxnLst/>
              <a:rect r="r" b="b" t="t" l="l"/>
              <a:pathLst>
                <a:path h="1777069" w="5226674">
                  <a:moveTo>
                    <a:pt x="0" y="0"/>
                  </a:moveTo>
                  <a:lnTo>
                    <a:pt x="5226675" y="0"/>
                  </a:lnTo>
                  <a:lnTo>
                    <a:pt x="5226675" y="1777069"/>
                  </a:lnTo>
                  <a:lnTo>
                    <a:pt x="0" y="1777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122863" y="0"/>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643737" y="0"/>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439482" y="0"/>
              <a:ext cx="5226674" cy="1777069"/>
            </a:xfrm>
            <a:custGeom>
              <a:avLst/>
              <a:gdLst/>
              <a:ahLst/>
              <a:cxnLst/>
              <a:rect r="r" b="b" t="t" l="l"/>
              <a:pathLst>
                <a:path h="1777069" w="5226674">
                  <a:moveTo>
                    <a:pt x="0" y="0"/>
                  </a:moveTo>
                  <a:lnTo>
                    <a:pt x="5226675" y="0"/>
                  </a:lnTo>
                  <a:lnTo>
                    <a:pt x="5226675" y="1777069"/>
                  </a:lnTo>
                  <a:lnTo>
                    <a:pt x="0" y="1777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5" id="15"/>
          <p:cNvSpPr/>
          <p:nvPr/>
        </p:nvSpPr>
        <p:spPr>
          <a:xfrm flipH="false" flipV="false" rot="0">
            <a:off x="7586593" y="2661566"/>
            <a:ext cx="3079824" cy="3849780"/>
          </a:xfrm>
          <a:custGeom>
            <a:avLst/>
            <a:gdLst/>
            <a:ahLst/>
            <a:cxnLst/>
            <a:rect r="r" b="b" t="t" l="l"/>
            <a:pathLst>
              <a:path h="3849780" w="3079824">
                <a:moveTo>
                  <a:pt x="0" y="0"/>
                </a:moveTo>
                <a:lnTo>
                  <a:pt x="3079823" y="0"/>
                </a:lnTo>
                <a:lnTo>
                  <a:pt x="3079823" y="3849780"/>
                </a:lnTo>
                <a:lnTo>
                  <a:pt x="0" y="3849780"/>
                </a:lnTo>
                <a:lnTo>
                  <a:pt x="0" y="0"/>
                </a:lnTo>
                <a:close/>
              </a:path>
            </a:pathLst>
          </a:custGeom>
          <a:blipFill>
            <a:blip r:embed="rId6"/>
            <a:stretch>
              <a:fillRect l="0" t="0" r="0" b="0"/>
            </a:stretch>
          </a:blipFill>
          <a:ln cap="sq">
            <a:noFill/>
            <a:prstDash val="lgDash"/>
            <a:miter/>
          </a:ln>
        </p:spPr>
      </p:sp>
      <p:sp>
        <p:nvSpPr>
          <p:cNvPr name="Freeform 16" id="16"/>
          <p:cNvSpPr/>
          <p:nvPr/>
        </p:nvSpPr>
        <p:spPr>
          <a:xfrm flipH="false" flipV="false" rot="0">
            <a:off x="2425964" y="2661566"/>
            <a:ext cx="3365880" cy="3913814"/>
          </a:xfrm>
          <a:custGeom>
            <a:avLst/>
            <a:gdLst/>
            <a:ahLst/>
            <a:cxnLst/>
            <a:rect r="r" b="b" t="t" l="l"/>
            <a:pathLst>
              <a:path h="3913814" w="3365880">
                <a:moveTo>
                  <a:pt x="0" y="0"/>
                </a:moveTo>
                <a:lnTo>
                  <a:pt x="3365880" y="0"/>
                </a:lnTo>
                <a:lnTo>
                  <a:pt x="3365880" y="3913814"/>
                </a:lnTo>
                <a:lnTo>
                  <a:pt x="0" y="39138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096928" y="1145299"/>
            <a:ext cx="11337573" cy="895350"/>
          </a:xfrm>
          <a:prstGeom prst="rect">
            <a:avLst/>
          </a:prstGeom>
        </p:spPr>
        <p:txBody>
          <a:bodyPr anchor="t" rtlCol="false" tIns="0" lIns="0" bIns="0" rIns="0">
            <a:spAutoFit/>
          </a:bodyPr>
          <a:lstStyle/>
          <a:p>
            <a:pPr algn="ctr">
              <a:lnSpc>
                <a:spcPts val="6959"/>
              </a:lnSpc>
            </a:pPr>
            <a:r>
              <a:rPr lang="en-US" sz="5799">
                <a:solidFill>
                  <a:srgbClr val="000000"/>
                </a:solidFill>
                <a:latin typeface="Chewy"/>
                <a:ea typeface="Chewy"/>
                <a:cs typeface="Chewy"/>
                <a:sym typeface="Chewy"/>
              </a:rPr>
              <a:t>Anggota</a:t>
            </a:r>
          </a:p>
        </p:txBody>
      </p:sp>
      <p:sp>
        <p:nvSpPr>
          <p:cNvPr name="TextBox 18" id="18"/>
          <p:cNvSpPr txBox="true"/>
          <p:nvPr/>
        </p:nvSpPr>
        <p:spPr>
          <a:xfrm rot="0">
            <a:off x="2057244" y="6739946"/>
            <a:ext cx="4276167" cy="406400"/>
          </a:xfrm>
          <a:prstGeom prst="rect">
            <a:avLst/>
          </a:prstGeom>
        </p:spPr>
        <p:txBody>
          <a:bodyPr anchor="t" rtlCol="false" tIns="0" lIns="0" bIns="0" rIns="0">
            <a:spAutoFit/>
          </a:bodyPr>
          <a:lstStyle/>
          <a:p>
            <a:pPr algn="ctr" marL="0" indent="0" lvl="0">
              <a:lnSpc>
                <a:spcPts val="3249"/>
              </a:lnSpc>
              <a:spcBef>
                <a:spcPct val="0"/>
              </a:spcBef>
            </a:pPr>
            <a:r>
              <a:rPr lang="en-US" b="true" sz="2499">
                <a:solidFill>
                  <a:srgbClr val="000000"/>
                </a:solidFill>
                <a:latin typeface="Garet Bold"/>
                <a:ea typeface="Garet Bold"/>
                <a:cs typeface="Garet Bold"/>
                <a:sym typeface="Garet Bold"/>
              </a:rPr>
              <a:t>Abrahamsyah</a:t>
            </a:r>
          </a:p>
        </p:txBody>
      </p:sp>
      <p:sp>
        <p:nvSpPr>
          <p:cNvPr name="TextBox 19" id="19"/>
          <p:cNvSpPr txBox="true"/>
          <p:nvPr/>
        </p:nvSpPr>
        <p:spPr>
          <a:xfrm rot="0">
            <a:off x="1814683" y="7371203"/>
            <a:ext cx="4761290" cy="406400"/>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000000"/>
                </a:solidFill>
                <a:latin typeface="Garet"/>
                <a:ea typeface="Garet"/>
                <a:cs typeface="Garet"/>
                <a:sym typeface="Garet"/>
              </a:rPr>
              <a:t>4122002</a:t>
            </a:r>
          </a:p>
        </p:txBody>
      </p:sp>
      <p:sp>
        <p:nvSpPr>
          <p:cNvPr name="TextBox 20" id="20"/>
          <p:cNvSpPr txBox="true"/>
          <p:nvPr/>
        </p:nvSpPr>
        <p:spPr>
          <a:xfrm rot="0">
            <a:off x="7323916" y="6739946"/>
            <a:ext cx="3691940" cy="406400"/>
          </a:xfrm>
          <a:prstGeom prst="rect">
            <a:avLst/>
          </a:prstGeom>
        </p:spPr>
        <p:txBody>
          <a:bodyPr anchor="t" rtlCol="false" tIns="0" lIns="0" bIns="0" rIns="0">
            <a:spAutoFit/>
          </a:bodyPr>
          <a:lstStyle/>
          <a:p>
            <a:pPr algn="ctr" marL="0" indent="0" lvl="0">
              <a:lnSpc>
                <a:spcPts val="3249"/>
              </a:lnSpc>
              <a:spcBef>
                <a:spcPct val="0"/>
              </a:spcBef>
            </a:pPr>
            <a:r>
              <a:rPr lang="en-US" b="true" sz="2499">
                <a:solidFill>
                  <a:srgbClr val="000000"/>
                </a:solidFill>
                <a:latin typeface="Garet Bold"/>
                <a:ea typeface="Garet Bold"/>
                <a:cs typeface="Garet Bold"/>
                <a:sym typeface="Garet Bold"/>
              </a:rPr>
              <a:t>Aisyah</a:t>
            </a:r>
          </a:p>
        </p:txBody>
      </p:sp>
      <p:sp>
        <p:nvSpPr>
          <p:cNvPr name="TextBox 21" id="21"/>
          <p:cNvSpPr txBox="true"/>
          <p:nvPr/>
        </p:nvSpPr>
        <p:spPr>
          <a:xfrm rot="0">
            <a:off x="7220370" y="7371203"/>
            <a:ext cx="3899032" cy="406400"/>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000000"/>
                </a:solidFill>
                <a:latin typeface="Garet"/>
                <a:ea typeface="Garet"/>
                <a:cs typeface="Garet"/>
                <a:sym typeface="Garet"/>
              </a:rPr>
              <a:t>4122003</a:t>
            </a:r>
          </a:p>
        </p:txBody>
      </p:sp>
      <p:sp>
        <p:nvSpPr>
          <p:cNvPr name="TextBox 22" id="22"/>
          <p:cNvSpPr txBox="true"/>
          <p:nvPr/>
        </p:nvSpPr>
        <p:spPr>
          <a:xfrm rot="0">
            <a:off x="11959330" y="6739946"/>
            <a:ext cx="4050787" cy="406400"/>
          </a:xfrm>
          <a:prstGeom prst="rect">
            <a:avLst/>
          </a:prstGeom>
        </p:spPr>
        <p:txBody>
          <a:bodyPr anchor="t" rtlCol="false" tIns="0" lIns="0" bIns="0" rIns="0">
            <a:spAutoFit/>
          </a:bodyPr>
          <a:lstStyle/>
          <a:p>
            <a:pPr algn="ctr" marL="0" indent="0" lvl="0">
              <a:lnSpc>
                <a:spcPts val="3249"/>
              </a:lnSpc>
              <a:spcBef>
                <a:spcPct val="0"/>
              </a:spcBef>
            </a:pPr>
            <a:r>
              <a:rPr lang="en-US" b="true" sz="2499">
                <a:solidFill>
                  <a:srgbClr val="000000"/>
                </a:solidFill>
                <a:latin typeface="Garet Bold"/>
                <a:ea typeface="Garet Bold"/>
                <a:cs typeface="Garet Bold"/>
                <a:sym typeface="Garet Bold"/>
              </a:rPr>
              <a:t>Karenina Octarisfa</a:t>
            </a:r>
          </a:p>
        </p:txBody>
      </p:sp>
      <p:sp>
        <p:nvSpPr>
          <p:cNvPr name="TextBox 23" id="23"/>
          <p:cNvSpPr txBox="true"/>
          <p:nvPr/>
        </p:nvSpPr>
        <p:spPr>
          <a:xfrm rot="0">
            <a:off x="11881670" y="7371203"/>
            <a:ext cx="4206106" cy="406400"/>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000000"/>
                </a:solidFill>
                <a:latin typeface="Garet"/>
                <a:ea typeface="Garet"/>
                <a:cs typeface="Garet"/>
                <a:sym typeface="Garet"/>
              </a:rPr>
              <a:t>4122008</a:t>
            </a:r>
          </a:p>
        </p:txBody>
      </p:sp>
      <p:sp>
        <p:nvSpPr>
          <p:cNvPr name="Freeform 24" id="24"/>
          <p:cNvSpPr/>
          <p:nvPr/>
        </p:nvSpPr>
        <p:spPr>
          <a:xfrm flipH="false" flipV="false" rot="0">
            <a:off x="12444811" y="2661566"/>
            <a:ext cx="3079824" cy="3849780"/>
          </a:xfrm>
          <a:custGeom>
            <a:avLst/>
            <a:gdLst/>
            <a:ahLst/>
            <a:cxnLst/>
            <a:rect r="r" b="b" t="t" l="l"/>
            <a:pathLst>
              <a:path h="3849780" w="3079824">
                <a:moveTo>
                  <a:pt x="0" y="0"/>
                </a:moveTo>
                <a:lnTo>
                  <a:pt x="3079824" y="0"/>
                </a:lnTo>
                <a:lnTo>
                  <a:pt x="3079824" y="3849780"/>
                </a:lnTo>
                <a:lnTo>
                  <a:pt x="0" y="3849780"/>
                </a:lnTo>
                <a:lnTo>
                  <a:pt x="0" y="0"/>
                </a:lnTo>
                <a:close/>
              </a:path>
            </a:pathLst>
          </a:custGeom>
          <a:blipFill>
            <a:blip r:embed="rId6"/>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FB146"/>
        </a:solidFill>
      </p:bgPr>
    </p:bg>
    <p:spTree>
      <p:nvGrpSpPr>
        <p:cNvPr id="1" name=""/>
        <p:cNvGrpSpPr/>
        <p:nvPr/>
      </p:nvGrpSpPr>
      <p:grpSpPr>
        <a:xfrm>
          <a:off x="0" y="0"/>
          <a:ext cx="0" cy="0"/>
          <a:chOff x="0" y="0"/>
          <a:chExt cx="0" cy="0"/>
        </a:xfrm>
      </p:grpSpPr>
      <p:grpSp>
        <p:nvGrpSpPr>
          <p:cNvPr name="Group 2" id="2"/>
          <p:cNvGrpSpPr/>
          <p:nvPr/>
        </p:nvGrpSpPr>
        <p:grpSpPr>
          <a:xfrm rot="0">
            <a:off x="404667" y="2554966"/>
            <a:ext cx="17512403" cy="7250738"/>
            <a:chOff x="0" y="0"/>
            <a:chExt cx="23349870" cy="9667651"/>
          </a:xfrm>
        </p:grpSpPr>
        <p:sp>
          <p:nvSpPr>
            <p:cNvPr name="Freeform 3" id="3"/>
            <p:cNvSpPr/>
            <p:nvPr/>
          </p:nvSpPr>
          <p:spPr>
            <a:xfrm flipH="false" flipV="false" rot="0">
              <a:off x="0" y="188"/>
              <a:ext cx="9368575" cy="5399706"/>
            </a:xfrm>
            <a:custGeom>
              <a:avLst/>
              <a:gdLst/>
              <a:ahLst/>
              <a:cxnLst/>
              <a:rect r="r" b="b" t="t" l="l"/>
              <a:pathLst>
                <a:path h="5399706" w="9368575">
                  <a:moveTo>
                    <a:pt x="0" y="0"/>
                  </a:moveTo>
                  <a:lnTo>
                    <a:pt x="9368575" y="0"/>
                  </a:lnTo>
                  <a:lnTo>
                    <a:pt x="9368575" y="5399706"/>
                  </a:lnTo>
                  <a:lnTo>
                    <a:pt x="0" y="5399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267945"/>
              <a:ext cx="9368575" cy="5399706"/>
            </a:xfrm>
            <a:custGeom>
              <a:avLst/>
              <a:gdLst/>
              <a:ahLst/>
              <a:cxnLst/>
              <a:rect r="r" b="b" t="t" l="l"/>
              <a:pathLst>
                <a:path h="5399706" w="9368575">
                  <a:moveTo>
                    <a:pt x="0" y="0"/>
                  </a:moveTo>
                  <a:lnTo>
                    <a:pt x="9368575" y="0"/>
                  </a:lnTo>
                  <a:lnTo>
                    <a:pt x="9368575" y="5399706"/>
                  </a:lnTo>
                  <a:lnTo>
                    <a:pt x="0" y="5399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981296" y="0"/>
              <a:ext cx="9368575" cy="5399706"/>
            </a:xfrm>
            <a:custGeom>
              <a:avLst/>
              <a:gdLst/>
              <a:ahLst/>
              <a:cxnLst/>
              <a:rect r="r" b="b" t="t" l="l"/>
              <a:pathLst>
                <a:path h="5399706" w="9368575">
                  <a:moveTo>
                    <a:pt x="0" y="0"/>
                  </a:moveTo>
                  <a:lnTo>
                    <a:pt x="9368574" y="0"/>
                  </a:lnTo>
                  <a:lnTo>
                    <a:pt x="9368574" y="5399706"/>
                  </a:lnTo>
                  <a:lnTo>
                    <a:pt x="0" y="5399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981296" y="4267757"/>
              <a:ext cx="9368575" cy="5399706"/>
            </a:xfrm>
            <a:custGeom>
              <a:avLst/>
              <a:gdLst/>
              <a:ahLst/>
              <a:cxnLst/>
              <a:rect r="r" b="b" t="t" l="l"/>
              <a:pathLst>
                <a:path h="5399706" w="9368575">
                  <a:moveTo>
                    <a:pt x="0" y="0"/>
                  </a:moveTo>
                  <a:lnTo>
                    <a:pt x="9368574" y="0"/>
                  </a:lnTo>
                  <a:lnTo>
                    <a:pt x="9368574" y="5399705"/>
                  </a:lnTo>
                  <a:lnTo>
                    <a:pt x="0" y="5399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76962" y="188"/>
              <a:ext cx="9368575" cy="5399706"/>
            </a:xfrm>
            <a:custGeom>
              <a:avLst/>
              <a:gdLst/>
              <a:ahLst/>
              <a:cxnLst/>
              <a:rect r="r" b="b" t="t" l="l"/>
              <a:pathLst>
                <a:path h="5399706" w="9368575">
                  <a:moveTo>
                    <a:pt x="0" y="0"/>
                  </a:moveTo>
                  <a:lnTo>
                    <a:pt x="9368574" y="0"/>
                  </a:lnTo>
                  <a:lnTo>
                    <a:pt x="9368574" y="5399706"/>
                  </a:lnTo>
                  <a:lnTo>
                    <a:pt x="0" y="5399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76962" y="4267945"/>
              <a:ext cx="9368575" cy="5399706"/>
            </a:xfrm>
            <a:custGeom>
              <a:avLst/>
              <a:gdLst/>
              <a:ahLst/>
              <a:cxnLst/>
              <a:rect r="r" b="b" t="t" l="l"/>
              <a:pathLst>
                <a:path h="5399706" w="9368575">
                  <a:moveTo>
                    <a:pt x="0" y="0"/>
                  </a:moveTo>
                  <a:lnTo>
                    <a:pt x="9368574" y="0"/>
                  </a:lnTo>
                  <a:lnTo>
                    <a:pt x="9368574" y="5399706"/>
                  </a:lnTo>
                  <a:lnTo>
                    <a:pt x="0" y="5399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4734310" y="406766"/>
            <a:ext cx="3182759" cy="2355242"/>
          </a:xfrm>
          <a:custGeom>
            <a:avLst/>
            <a:gdLst/>
            <a:ahLst/>
            <a:cxnLst/>
            <a:rect r="r" b="b" t="t" l="l"/>
            <a:pathLst>
              <a:path h="2355242" w="3182759">
                <a:moveTo>
                  <a:pt x="0" y="0"/>
                </a:moveTo>
                <a:lnTo>
                  <a:pt x="3182760" y="0"/>
                </a:lnTo>
                <a:lnTo>
                  <a:pt x="3182760" y="2355241"/>
                </a:lnTo>
                <a:lnTo>
                  <a:pt x="0" y="23552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05256" y="191754"/>
            <a:ext cx="2586419" cy="2570254"/>
          </a:xfrm>
          <a:custGeom>
            <a:avLst/>
            <a:gdLst/>
            <a:ahLst/>
            <a:cxnLst/>
            <a:rect r="r" b="b" t="t" l="l"/>
            <a:pathLst>
              <a:path h="2570254" w="2586419">
                <a:moveTo>
                  <a:pt x="0" y="0"/>
                </a:moveTo>
                <a:lnTo>
                  <a:pt x="2586419" y="0"/>
                </a:lnTo>
                <a:lnTo>
                  <a:pt x="2586419" y="2570253"/>
                </a:lnTo>
                <a:lnTo>
                  <a:pt x="0" y="2570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910197" y="805368"/>
            <a:ext cx="10796623" cy="1323975"/>
          </a:xfrm>
          <a:prstGeom prst="rect">
            <a:avLst/>
          </a:prstGeom>
        </p:spPr>
        <p:txBody>
          <a:bodyPr anchor="t" rtlCol="false" tIns="0" lIns="0" bIns="0" rIns="0">
            <a:spAutoFit/>
          </a:bodyPr>
          <a:lstStyle/>
          <a:p>
            <a:pPr algn="ctr">
              <a:lnSpc>
                <a:spcPts val="10319"/>
              </a:lnSpc>
            </a:pPr>
            <a:r>
              <a:rPr lang="en-US" sz="8599">
                <a:solidFill>
                  <a:srgbClr val="000000"/>
                </a:solidFill>
                <a:latin typeface="Chewy"/>
                <a:ea typeface="Chewy"/>
                <a:cs typeface="Chewy"/>
                <a:sym typeface="Chewy"/>
              </a:rPr>
              <a:t>Apa itu Deteksi wajah?</a:t>
            </a:r>
          </a:p>
        </p:txBody>
      </p:sp>
      <p:sp>
        <p:nvSpPr>
          <p:cNvPr name="TextBox 12" id="12"/>
          <p:cNvSpPr txBox="true"/>
          <p:nvPr/>
        </p:nvSpPr>
        <p:spPr>
          <a:xfrm rot="0">
            <a:off x="1361714" y="3038355"/>
            <a:ext cx="15893590" cy="6264910"/>
          </a:xfrm>
          <a:prstGeom prst="rect">
            <a:avLst/>
          </a:prstGeom>
        </p:spPr>
        <p:txBody>
          <a:bodyPr anchor="t" rtlCol="false" tIns="0" lIns="0" bIns="0" rIns="0">
            <a:spAutoFit/>
          </a:bodyPr>
          <a:lstStyle/>
          <a:p>
            <a:pPr algn="l">
              <a:lnSpc>
                <a:spcPts val="4160"/>
              </a:lnSpc>
            </a:pPr>
            <a:r>
              <a:rPr lang="en-US" sz="3200">
                <a:solidFill>
                  <a:srgbClr val="000000"/>
                </a:solidFill>
                <a:latin typeface="Garet"/>
                <a:ea typeface="Garet"/>
                <a:cs typeface="Garet"/>
                <a:sym typeface="Garet"/>
              </a:rPr>
              <a:t>Deteksi wajah merupakan salah satu teknologi penting dalam pengolahan citra digital yang banyak digunakan dalam berbagai bidang, seperti:</a:t>
            </a:r>
          </a:p>
          <a:p>
            <a:pPr algn="l">
              <a:lnSpc>
                <a:spcPts val="4160"/>
              </a:lnSpc>
            </a:pPr>
          </a:p>
          <a:p>
            <a:pPr algn="l" marL="690882" indent="-345441" lvl="1">
              <a:lnSpc>
                <a:spcPts val="4160"/>
              </a:lnSpc>
              <a:buFont typeface="Arial"/>
              <a:buChar char="•"/>
            </a:pPr>
            <a:r>
              <a:rPr lang="en-US" sz="3200">
                <a:solidFill>
                  <a:srgbClr val="000000"/>
                </a:solidFill>
                <a:latin typeface="Garet"/>
                <a:ea typeface="Garet"/>
                <a:cs typeface="Garet"/>
                <a:sym typeface="Garet"/>
              </a:rPr>
              <a:t>Keamanan (pengenalan wajah untuk akses kontrol)</a:t>
            </a:r>
          </a:p>
          <a:p>
            <a:pPr algn="l" marL="690882" indent="-345441" lvl="1">
              <a:lnSpc>
                <a:spcPts val="4160"/>
              </a:lnSpc>
              <a:buFont typeface="Arial"/>
              <a:buChar char="•"/>
            </a:pPr>
            <a:r>
              <a:rPr lang="en-US" sz="3200">
                <a:solidFill>
                  <a:srgbClr val="000000"/>
                </a:solidFill>
                <a:latin typeface="Garet"/>
                <a:ea typeface="Garet"/>
                <a:cs typeface="Garet"/>
                <a:sym typeface="Garet"/>
              </a:rPr>
              <a:t>Media sosial (penandaan otomatis dalam foto)</a:t>
            </a:r>
          </a:p>
          <a:p>
            <a:pPr algn="l" marL="690882" indent="-345441" lvl="1">
              <a:lnSpc>
                <a:spcPts val="4160"/>
              </a:lnSpc>
              <a:buFont typeface="Arial"/>
              <a:buChar char="•"/>
            </a:pPr>
            <a:r>
              <a:rPr lang="en-US" sz="3200">
                <a:solidFill>
                  <a:srgbClr val="000000"/>
                </a:solidFill>
                <a:latin typeface="Garet"/>
                <a:ea typeface="Garet"/>
                <a:cs typeface="Garet"/>
                <a:sym typeface="Garet"/>
              </a:rPr>
              <a:t>Analisis ekspresi (misalnya dalam interaksi manusia-komputer)</a:t>
            </a:r>
          </a:p>
          <a:p>
            <a:pPr algn="l">
              <a:lnSpc>
                <a:spcPts val="4160"/>
              </a:lnSpc>
            </a:pPr>
          </a:p>
          <a:p>
            <a:pPr algn="l">
              <a:lnSpc>
                <a:spcPts val="4160"/>
              </a:lnSpc>
            </a:pPr>
            <a:r>
              <a:rPr lang="en-US" sz="3200">
                <a:solidFill>
                  <a:srgbClr val="000000"/>
                </a:solidFill>
                <a:latin typeface="Garet"/>
                <a:ea typeface="Garet"/>
                <a:cs typeface="Garet"/>
                <a:sym typeface="Garet"/>
              </a:rPr>
              <a:t>Teknik deteksi wajah dapat dilakukan dengan berbagai metode, salah satunya adalah deteksi tepi. Proyek ini bertujuan untuk mengembangkan aplikasi yang dapat mengenali wajah dalam video menggunakan teknik deteksi tepi dan pemrosesan gambar untuk meningkatkan akurasi.</a:t>
            </a:r>
          </a:p>
          <a:p>
            <a:pPr algn="l">
              <a:lnSpc>
                <a:spcPts val="4160"/>
              </a:lnSpc>
            </a:pP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ECDB"/>
        </a:solidFill>
      </p:bgPr>
    </p:bg>
    <p:spTree>
      <p:nvGrpSpPr>
        <p:cNvPr id="1" name=""/>
        <p:cNvGrpSpPr/>
        <p:nvPr/>
      </p:nvGrpSpPr>
      <p:grpSpPr>
        <a:xfrm>
          <a:off x="0" y="0"/>
          <a:ext cx="0" cy="0"/>
          <a:chOff x="0" y="0"/>
          <a:chExt cx="0" cy="0"/>
        </a:xfrm>
      </p:grpSpPr>
      <p:grpSp>
        <p:nvGrpSpPr>
          <p:cNvPr name="Group 2" id="2"/>
          <p:cNvGrpSpPr/>
          <p:nvPr/>
        </p:nvGrpSpPr>
        <p:grpSpPr>
          <a:xfrm rot="0">
            <a:off x="1066539" y="1053983"/>
            <a:ext cx="7926164" cy="8179035"/>
            <a:chOff x="0" y="0"/>
            <a:chExt cx="10568219" cy="10905380"/>
          </a:xfrm>
        </p:grpSpPr>
        <p:sp>
          <p:nvSpPr>
            <p:cNvPr name="Freeform 3" id="3"/>
            <p:cNvSpPr/>
            <p:nvPr/>
          </p:nvSpPr>
          <p:spPr>
            <a:xfrm flipH="false" flipV="false" rot="0">
              <a:off x="0" y="0"/>
              <a:ext cx="10568219" cy="6091137"/>
            </a:xfrm>
            <a:custGeom>
              <a:avLst/>
              <a:gdLst/>
              <a:ahLst/>
              <a:cxnLst/>
              <a:rect r="r" b="b" t="t" l="l"/>
              <a:pathLst>
                <a:path h="6091137" w="10568219">
                  <a:moveTo>
                    <a:pt x="0" y="0"/>
                  </a:moveTo>
                  <a:lnTo>
                    <a:pt x="10568219" y="0"/>
                  </a:lnTo>
                  <a:lnTo>
                    <a:pt x="10568219" y="6091137"/>
                  </a:lnTo>
                  <a:lnTo>
                    <a:pt x="0" y="6091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814242"/>
              <a:ext cx="10568219" cy="6091137"/>
            </a:xfrm>
            <a:custGeom>
              <a:avLst/>
              <a:gdLst/>
              <a:ahLst/>
              <a:cxnLst/>
              <a:rect r="r" b="b" t="t" l="l"/>
              <a:pathLst>
                <a:path h="6091137" w="10568219">
                  <a:moveTo>
                    <a:pt x="0" y="0"/>
                  </a:moveTo>
                  <a:lnTo>
                    <a:pt x="10568219" y="0"/>
                  </a:lnTo>
                  <a:lnTo>
                    <a:pt x="10568219" y="6091138"/>
                  </a:lnTo>
                  <a:lnTo>
                    <a:pt x="0" y="609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333136" y="1053983"/>
            <a:ext cx="7926164" cy="8179035"/>
            <a:chOff x="0" y="0"/>
            <a:chExt cx="10568219" cy="10905380"/>
          </a:xfrm>
        </p:grpSpPr>
        <p:sp>
          <p:nvSpPr>
            <p:cNvPr name="Freeform 6" id="6"/>
            <p:cNvSpPr/>
            <p:nvPr/>
          </p:nvSpPr>
          <p:spPr>
            <a:xfrm flipH="false" flipV="false" rot="0">
              <a:off x="0" y="0"/>
              <a:ext cx="10568219" cy="6091137"/>
            </a:xfrm>
            <a:custGeom>
              <a:avLst/>
              <a:gdLst/>
              <a:ahLst/>
              <a:cxnLst/>
              <a:rect r="r" b="b" t="t" l="l"/>
              <a:pathLst>
                <a:path h="6091137" w="10568219">
                  <a:moveTo>
                    <a:pt x="0" y="0"/>
                  </a:moveTo>
                  <a:lnTo>
                    <a:pt x="10568219" y="0"/>
                  </a:lnTo>
                  <a:lnTo>
                    <a:pt x="10568219" y="6091137"/>
                  </a:lnTo>
                  <a:lnTo>
                    <a:pt x="0" y="609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4814242"/>
              <a:ext cx="10568219" cy="6091137"/>
            </a:xfrm>
            <a:custGeom>
              <a:avLst/>
              <a:gdLst/>
              <a:ahLst/>
              <a:cxnLst/>
              <a:rect r="r" b="b" t="t" l="l"/>
              <a:pathLst>
                <a:path h="6091137" w="10568219">
                  <a:moveTo>
                    <a:pt x="0" y="0"/>
                  </a:moveTo>
                  <a:lnTo>
                    <a:pt x="10568219" y="0"/>
                  </a:lnTo>
                  <a:lnTo>
                    <a:pt x="10568219" y="6091138"/>
                  </a:lnTo>
                  <a:lnTo>
                    <a:pt x="0" y="6091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1590857" y="7500088"/>
            <a:ext cx="1300412" cy="1228889"/>
          </a:xfrm>
          <a:custGeom>
            <a:avLst/>
            <a:gdLst/>
            <a:ahLst/>
            <a:cxnLst/>
            <a:rect r="r" b="b" t="t" l="l"/>
            <a:pathLst>
              <a:path h="1228889" w="1300412">
                <a:moveTo>
                  <a:pt x="0" y="0"/>
                </a:moveTo>
                <a:lnTo>
                  <a:pt x="1300412" y="0"/>
                </a:lnTo>
                <a:lnTo>
                  <a:pt x="1300412" y="1228889"/>
                </a:lnTo>
                <a:lnTo>
                  <a:pt x="0" y="1228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490097">
            <a:off x="1139448" y="8114533"/>
            <a:ext cx="1300412" cy="1228889"/>
          </a:xfrm>
          <a:custGeom>
            <a:avLst/>
            <a:gdLst/>
            <a:ahLst/>
            <a:cxnLst/>
            <a:rect r="r" b="b" t="t" l="l"/>
            <a:pathLst>
              <a:path h="1228889" w="1300412">
                <a:moveTo>
                  <a:pt x="0" y="0"/>
                </a:moveTo>
                <a:lnTo>
                  <a:pt x="1300412" y="0"/>
                </a:lnTo>
                <a:lnTo>
                  <a:pt x="1300412" y="1228889"/>
                </a:lnTo>
                <a:lnTo>
                  <a:pt x="0" y="1228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94908">
            <a:off x="6429961" y="1869299"/>
            <a:ext cx="791027" cy="1180638"/>
          </a:xfrm>
          <a:custGeom>
            <a:avLst/>
            <a:gdLst/>
            <a:ahLst/>
            <a:cxnLst/>
            <a:rect r="r" b="b" t="t" l="l"/>
            <a:pathLst>
              <a:path h="1180638" w="791027">
                <a:moveTo>
                  <a:pt x="0" y="0"/>
                </a:moveTo>
                <a:lnTo>
                  <a:pt x="791028" y="0"/>
                </a:lnTo>
                <a:lnTo>
                  <a:pt x="791028" y="1180638"/>
                </a:lnTo>
                <a:lnTo>
                  <a:pt x="0" y="11806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737611">
            <a:off x="7127052" y="2351065"/>
            <a:ext cx="791027" cy="1180638"/>
          </a:xfrm>
          <a:custGeom>
            <a:avLst/>
            <a:gdLst/>
            <a:ahLst/>
            <a:cxnLst/>
            <a:rect r="r" b="b" t="t" l="l"/>
            <a:pathLst>
              <a:path h="1180638" w="791027">
                <a:moveTo>
                  <a:pt x="0" y="0"/>
                </a:moveTo>
                <a:lnTo>
                  <a:pt x="791027" y="0"/>
                </a:lnTo>
                <a:lnTo>
                  <a:pt x="791027" y="1180638"/>
                </a:lnTo>
                <a:lnTo>
                  <a:pt x="0" y="11806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305591" y="2205513"/>
            <a:ext cx="511301" cy="385800"/>
          </a:xfrm>
          <a:custGeom>
            <a:avLst/>
            <a:gdLst/>
            <a:ahLst/>
            <a:cxnLst/>
            <a:rect r="r" b="b" t="t" l="l"/>
            <a:pathLst>
              <a:path h="385800" w="511301">
                <a:moveTo>
                  <a:pt x="0" y="0"/>
                </a:moveTo>
                <a:lnTo>
                  <a:pt x="511301" y="0"/>
                </a:lnTo>
                <a:lnTo>
                  <a:pt x="511301" y="385800"/>
                </a:lnTo>
                <a:lnTo>
                  <a:pt x="0" y="385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0305591" y="4529923"/>
            <a:ext cx="511301" cy="385800"/>
          </a:xfrm>
          <a:custGeom>
            <a:avLst/>
            <a:gdLst/>
            <a:ahLst/>
            <a:cxnLst/>
            <a:rect r="r" b="b" t="t" l="l"/>
            <a:pathLst>
              <a:path h="385800" w="511301">
                <a:moveTo>
                  <a:pt x="0" y="0"/>
                </a:moveTo>
                <a:lnTo>
                  <a:pt x="511301" y="0"/>
                </a:lnTo>
                <a:lnTo>
                  <a:pt x="511301" y="385799"/>
                </a:lnTo>
                <a:lnTo>
                  <a:pt x="0" y="3857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305591" y="6632378"/>
            <a:ext cx="511301" cy="385800"/>
          </a:xfrm>
          <a:custGeom>
            <a:avLst/>
            <a:gdLst/>
            <a:ahLst/>
            <a:cxnLst/>
            <a:rect r="r" b="b" t="t" l="l"/>
            <a:pathLst>
              <a:path h="385800" w="511301">
                <a:moveTo>
                  <a:pt x="0" y="0"/>
                </a:moveTo>
                <a:lnTo>
                  <a:pt x="511301" y="0"/>
                </a:lnTo>
                <a:lnTo>
                  <a:pt x="511301" y="385800"/>
                </a:lnTo>
                <a:lnTo>
                  <a:pt x="0" y="385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11426928" y="2080972"/>
            <a:ext cx="4981762" cy="1364615"/>
          </a:xfrm>
          <a:prstGeom prst="rect">
            <a:avLst/>
          </a:prstGeom>
        </p:spPr>
        <p:txBody>
          <a:bodyPr anchor="t" rtlCol="false" tIns="0" lIns="0" bIns="0" rIns="0">
            <a:spAutoFit/>
          </a:bodyPr>
          <a:lstStyle/>
          <a:p>
            <a:pPr algn="l">
              <a:lnSpc>
                <a:spcPts val="3639"/>
              </a:lnSpc>
            </a:pPr>
            <a:r>
              <a:rPr lang="en-US" sz="2799">
                <a:solidFill>
                  <a:srgbClr val="000000"/>
                </a:solidFill>
                <a:latin typeface="Garet"/>
                <a:ea typeface="Garet"/>
                <a:cs typeface="Garet"/>
                <a:sym typeface="Garet"/>
              </a:rPr>
              <a:t>Mendeteksi wajah dalam gambar atau video secara real-time</a:t>
            </a:r>
          </a:p>
        </p:txBody>
      </p:sp>
      <p:sp>
        <p:nvSpPr>
          <p:cNvPr name="TextBox 16" id="16"/>
          <p:cNvSpPr txBox="true"/>
          <p:nvPr/>
        </p:nvSpPr>
        <p:spPr>
          <a:xfrm rot="0">
            <a:off x="2313443" y="3072331"/>
            <a:ext cx="5432357" cy="2628900"/>
          </a:xfrm>
          <a:prstGeom prst="rect">
            <a:avLst/>
          </a:prstGeom>
        </p:spPr>
        <p:txBody>
          <a:bodyPr anchor="t" rtlCol="false" tIns="0" lIns="0" bIns="0" rIns="0">
            <a:spAutoFit/>
          </a:bodyPr>
          <a:lstStyle/>
          <a:p>
            <a:pPr algn="ctr">
              <a:lnSpc>
                <a:spcPts val="10319"/>
              </a:lnSpc>
            </a:pPr>
            <a:r>
              <a:rPr lang="en-US" sz="8599">
                <a:solidFill>
                  <a:srgbClr val="000000"/>
                </a:solidFill>
                <a:latin typeface="Chewy"/>
                <a:ea typeface="Chewy"/>
                <a:cs typeface="Chewy"/>
                <a:sym typeface="Chewy"/>
              </a:rPr>
              <a:t>Tujuan Proyek</a:t>
            </a:r>
          </a:p>
        </p:txBody>
      </p:sp>
      <p:sp>
        <p:nvSpPr>
          <p:cNvPr name="TextBox 17" id="17"/>
          <p:cNvSpPr txBox="true"/>
          <p:nvPr/>
        </p:nvSpPr>
        <p:spPr>
          <a:xfrm rot="0">
            <a:off x="11530474" y="4219127"/>
            <a:ext cx="4774670" cy="1364615"/>
          </a:xfrm>
          <a:prstGeom prst="rect">
            <a:avLst/>
          </a:prstGeom>
        </p:spPr>
        <p:txBody>
          <a:bodyPr anchor="t" rtlCol="false" tIns="0" lIns="0" bIns="0" rIns="0">
            <a:spAutoFit/>
          </a:bodyPr>
          <a:lstStyle/>
          <a:p>
            <a:pPr algn="l">
              <a:lnSpc>
                <a:spcPts val="3639"/>
              </a:lnSpc>
            </a:pPr>
            <a:r>
              <a:rPr lang="en-US" sz="2799">
                <a:solidFill>
                  <a:srgbClr val="000000"/>
                </a:solidFill>
                <a:latin typeface="Garet"/>
                <a:ea typeface="Garet"/>
                <a:cs typeface="Garet"/>
                <a:sym typeface="Garet"/>
              </a:rPr>
              <a:t>Menggunakan teknik deteksi tepi (Canny Edge Detection)</a:t>
            </a:r>
          </a:p>
        </p:txBody>
      </p:sp>
      <p:sp>
        <p:nvSpPr>
          <p:cNvPr name="TextBox 18" id="18"/>
          <p:cNvSpPr txBox="true"/>
          <p:nvPr/>
        </p:nvSpPr>
        <p:spPr>
          <a:xfrm rot="0">
            <a:off x="11426928" y="6357283"/>
            <a:ext cx="5166288" cy="907415"/>
          </a:xfrm>
          <a:prstGeom prst="rect">
            <a:avLst/>
          </a:prstGeom>
        </p:spPr>
        <p:txBody>
          <a:bodyPr anchor="t" rtlCol="false" tIns="0" lIns="0" bIns="0" rIns="0">
            <a:spAutoFit/>
          </a:bodyPr>
          <a:lstStyle/>
          <a:p>
            <a:pPr algn="l">
              <a:lnSpc>
                <a:spcPts val="3639"/>
              </a:lnSpc>
            </a:pPr>
            <a:r>
              <a:rPr lang="en-US" sz="2799">
                <a:solidFill>
                  <a:srgbClr val="000000"/>
                </a:solidFill>
                <a:latin typeface="Garet"/>
                <a:ea typeface="Garet"/>
                <a:cs typeface="Garet"/>
                <a:sym typeface="Garet"/>
              </a:rPr>
              <a:t>Memanfaatkan teknik pengolahan citra digital.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ECDB"/>
        </a:solidFill>
      </p:bgPr>
    </p:bg>
    <p:spTree>
      <p:nvGrpSpPr>
        <p:cNvPr id="1" name=""/>
        <p:cNvGrpSpPr/>
        <p:nvPr/>
      </p:nvGrpSpPr>
      <p:grpSpPr>
        <a:xfrm>
          <a:off x="0" y="0"/>
          <a:ext cx="0" cy="0"/>
          <a:chOff x="0" y="0"/>
          <a:chExt cx="0" cy="0"/>
        </a:xfrm>
      </p:grpSpPr>
      <p:grpSp>
        <p:nvGrpSpPr>
          <p:cNvPr name="Group 2" id="2"/>
          <p:cNvGrpSpPr/>
          <p:nvPr/>
        </p:nvGrpSpPr>
        <p:grpSpPr>
          <a:xfrm rot="0">
            <a:off x="1001696" y="917188"/>
            <a:ext cx="16249618" cy="1350251"/>
            <a:chOff x="0" y="0"/>
            <a:chExt cx="21666157" cy="1800335"/>
          </a:xfrm>
        </p:grpSpPr>
        <p:sp>
          <p:nvSpPr>
            <p:cNvPr name="Freeform 3" id="3"/>
            <p:cNvSpPr/>
            <p:nvPr/>
          </p:nvSpPr>
          <p:spPr>
            <a:xfrm flipH="false" flipV="false" rot="0">
              <a:off x="0" y="23266"/>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81591" y="0"/>
              <a:ext cx="5226674" cy="1777069"/>
            </a:xfrm>
            <a:custGeom>
              <a:avLst/>
              <a:gdLst/>
              <a:ahLst/>
              <a:cxnLst/>
              <a:rect r="r" b="b" t="t" l="l"/>
              <a:pathLst>
                <a:path h="1777069" w="5226674">
                  <a:moveTo>
                    <a:pt x="0" y="0"/>
                  </a:moveTo>
                  <a:lnTo>
                    <a:pt x="5226675" y="0"/>
                  </a:lnTo>
                  <a:lnTo>
                    <a:pt x="5226675"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22863" y="0"/>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643737" y="0"/>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39482" y="0"/>
              <a:ext cx="5226674" cy="1777069"/>
            </a:xfrm>
            <a:custGeom>
              <a:avLst/>
              <a:gdLst/>
              <a:ahLst/>
              <a:cxnLst/>
              <a:rect r="r" b="b" t="t" l="l"/>
              <a:pathLst>
                <a:path h="1777069" w="5226674">
                  <a:moveTo>
                    <a:pt x="0" y="0"/>
                  </a:moveTo>
                  <a:lnTo>
                    <a:pt x="5226675" y="0"/>
                  </a:lnTo>
                  <a:lnTo>
                    <a:pt x="5226675"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1296362" y="2267439"/>
            <a:ext cx="7830142" cy="7830142"/>
          </a:xfrm>
          <a:custGeom>
            <a:avLst/>
            <a:gdLst/>
            <a:ahLst/>
            <a:cxnLst/>
            <a:rect r="r" b="b" t="t" l="l"/>
            <a:pathLst>
              <a:path h="7830142" w="7830142">
                <a:moveTo>
                  <a:pt x="0" y="0"/>
                </a:moveTo>
                <a:lnTo>
                  <a:pt x="7830142" y="0"/>
                </a:lnTo>
                <a:lnTo>
                  <a:pt x="7830142" y="7830142"/>
                </a:lnTo>
                <a:lnTo>
                  <a:pt x="0" y="7830142"/>
                </a:lnTo>
                <a:lnTo>
                  <a:pt x="0" y="0"/>
                </a:lnTo>
                <a:close/>
              </a:path>
            </a:pathLst>
          </a:custGeom>
          <a:blipFill>
            <a:blip r:embed="rId4"/>
            <a:stretch>
              <a:fillRect l="0" t="0" r="0" b="0"/>
            </a:stretch>
          </a:blipFill>
        </p:spPr>
      </p:sp>
      <p:sp>
        <p:nvSpPr>
          <p:cNvPr name="TextBox 9" id="9"/>
          <p:cNvSpPr txBox="true"/>
          <p:nvPr/>
        </p:nvSpPr>
        <p:spPr>
          <a:xfrm rot="0">
            <a:off x="3096928" y="1145299"/>
            <a:ext cx="11337573" cy="895350"/>
          </a:xfrm>
          <a:prstGeom prst="rect">
            <a:avLst/>
          </a:prstGeom>
        </p:spPr>
        <p:txBody>
          <a:bodyPr anchor="t" rtlCol="false" tIns="0" lIns="0" bIns="0" rIns="0">
            <a:spAutoFit/>
          </a:bodyPr>
          <a:lstStyle/>
          <a:p>
            <a:pPr algn="ctr">
              <a:lnSpc>
                <a:spcPts val="6959"/>
              </a:lnSpc>
            </a:pPr>
            <a:r>
              <a:rPr lang="en-US" sz="5799">
                <a:solidFill>
                  <a:srgbClr val="000000"/>
                </a:solidFill>
                <a:latin typeface="Chewy"/>
                <a:ea typeface="Chewy"/>
                <a:cs typeface="Chewy"/>
                <a:sym typeface="Chewy"/>
              </a:rPr>
              <a:t>Metode</a:t>
            </a:r>
          </a:p>
        </p:txBody>
      </p:sp>
      <p:sp>
        <p:nvSpPr>
          <p:cNvPr name="TextBox 10" id="10"/>
          <p:cNvSpPr txBox="true"/>
          <p:nvPr/>
        </p:nvSpPr>
        <p:spPr>
          <a:xfrm rot="0">
            <a:off x="9668773" y="2686159"/>
            <a:ext cx="8619227" cy="6572141"/>
          </a:xfrm>
          <a:prstGeom prst="rect">
            <a:avLst/>
          </a:prstGeom>
        </p:spPr>
        <p:txBody>
          <a:bodyPr anchor="t" rtlCol="false" tIns="0" lIns="0" bIns="0" rIns="0">
            <a:spAutoFit/>
          </a:bodyPr>
          <a:lstStyle/>
          <a:p>
            <a:pPr algn="l">
              <a:lnSpc>
                <a:spcPts val="4398"/>
              </a:lnSpc>
            </a:pPr>
            <a:r>
              <a:rPr lang="en-US" sz="2352" spc="134">
                <a:solidFill>
                  <a:srgbClr val="000000"/>
                </a:solidFill>
                <a:latin typeface="Garet"/>
                <a:ea typeface="Garet"/>
                <a:cs typeface="Garet"/>
                <a:sym typeface="Garet"/>
              </a:rPr>
              <a:t>Langkah-langkah utama:</a:t>
            </a:r>
          </a:p>
          <a:p>
            <a:pPr algn="l">
              <a:lnSpc>
                <a:spcPts val="4398"/>
              </a:lnSpc>
            </a:pPr>
          </a:p>
          <a:p>
            <a:pPr algn="l" marL="507802" indent="-253901" lvl="1">
              <a:lnSpc>
                <a:spcPts val="4398"/>
              </a:lnSpc>
              <a:buAutoNum type="arabicPeriod" startAt="1"/>
            </a:pPr>
            <a:r>
              <a:rPr lang="en-US" sz="2352" spc="134">
                <a:solidFill>
                  <a:srgbClr val="000000"/>
                </a:solidFill>
                <a:latin typeface="Garet"/>
                <a:ea typeface="Garet"/>
                <a:cs typeface="Garet"/>
                <a:sym typeface="Garet"/>
              </a:rPr>
              <a:t>Pengumpulan Dataset – Mengambil gambar wajah dengan berbagai kondisi.</a:t>
            </a:r>
          </a:p>
          <a:p>
            <a:pPr algn="l" marL="507802" indent="-253901" lvl="1">
              <a:lnSpc>
                <a:spcPts val="4398"/>
              </a:lnSpc>
              <a:buAutoNum type="arabicPeriod" startAt="1"/>
            </a:pPr>
            <a:r>
              <a:rPr lang="en-US" sz="2352" spc="134">
                <a:solidFill>
                  <a:srgbClr val="000000"/>
                </a:solidFill>
                <a:latin typeface="Garet"/>
                <a:ea typeface="Garet"/>
                <a:cs typeface="Garet"/>
                <a:sym typeface="Garet"/>
              </a:rPr>
              <a:t>Pra-pemrosesan Gambar – Konversi grayscale, pengurangan noise.</a:t>
            </a:r>
          </a:p>
          <a:p>
            <a:pPr algn="l" marL="507802" indent="-253901" lvl="1">
              <a:lnSpc>
                <a:spcPts val="4398"/>
              </a:lnSpc>
              <a:buAutoNum type="arabicPeriod" startAt="1"/>
            </a:pPr>
            <a:r>
              <a:rPr lang="en-US" sz="2352" spc="134">
                <a:solidFill>
                  <a:srgbClr val="000000"/>
                </a:solidFill>
                <a:latin typeface="Garet"/>
                <a:ea typeface="Garet"/>
                <a:cs typeface="Garet"/>
                <a:sym typeface="Garet"/>
              </a:rPr>
              <a:t>Deteksi Tepi – Menggunakan algoritma Canny Edge Detection.</a:t>
            </a:r>
          </a:p>
          <a:p>
            <a:pPr algn="l" marL="507802" indent="-253901" lvl="1">
              <a:lnSpc>
                <a:spcPts val="4398"/>
              </a:lnSpc>
              <a:buAutoNum type="arabicPeriod" startAt="1"/>
            </a:pPr>
            <a:r>
              <a:rPr lang="en-US" sz="2352" spc="134">
                <a:solidFill>
                  <a:srgbClr val="000000"/>
                </a:solidFill>
                <a:latin typeface="Garet"/>
                <a:ea typeface="Garet"/>
                <a:cs typeface="Garet"/>
                <a:sym typeface="Garet"/>
              </a:rPr>
              <a:t>Pengenalan Pola – Menggunakan metode berbasis aturan untuk mendeteksi wajah.</a:t>
            </a:r>
          </a:p>
          <a:p>
            <a:pPr algn="l" marL="507802" indent="-253901" lvl="1">
              <a:lnSpc>
                <a:spcPts val="4398"/>
              </a:lnSpc>
              <a:buAutoNum type="arabicPeriod" startAt="1"/>
            </a:pPr>
            <a:r>
              <a:rPr lang="en-US" sz="2352" spc="134">
                <a:solidFill>
                  <a:srgbClr val="000000"/>
                </a:solidFill>
                <a:latin typeface="Garet"/>
                <a:ea typeface="Garet"/>
                <a:cs typeface="Garet"/>
                <a:sym typeface="Garet"/>
              </a:rPr>
              <a:t>Uji Aplikasi – Menampilkan wajah yang terdeteksi dalam video real-time.</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FB146"/>
        </a:solidFill>
      </p:bgPr>
    </p:bg>
    <p:spTree>
      <p:nvGrpSpPr>
        <p:cNvPr id="1" name=""/>
        <p:cNvGrpSpPr/>
        <p:nvPr/>
      </p:nvGrpSpPr>
      <p:grpSpPr>
        <a:xfrm>
          <a:off x="0" y="0"/>
          <a:ext cx="0" cy="0"/>
          <a:chOff x="0" y="0"/>
          <a:chExt cx="0" cy="0"/>
        </a:xfrm>
      </p:grpSpPr>
      <p:grpSp>
        <p:nvGrpSpPr>
          <p:cNvPr name="Group 2" id="2"/>
          <p:cNvGrpSpPr/>
          <p:nvPr/>
        </p:nvGrpSpPr>
        <p:grpSpPr>
          <a:xfrm rot="0">
            <a:off x="416173" y="1993939"/>
            <a:ext cx="17545307" cy="7264361"/>
            <a:chOff x="0" y="0"/>
            <a:chExt cx="23393743" cy="9685815"/>
          </a:xfrm>
        </p:grpSpPr>
        <p:sp>
          <p:nvSpPr>
            <p:cNvPr name="Freeform 3" id="3"/>
            <p:cNvSpPr/>
            <p:nvPr/>
          </p:nvSpPr>
          <p:spPr>
            <a:xfrm flipH="false" flipV="false" rot="0">
              <a:off x="0" y="189"/>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275964"/>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07566" y="0"/>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07566" y="4275775"/>
              <a:ext cx="9386177" cy="5409851"/>
            </a:xfrm>
            <a:custGeom>
              <a:avLst/>
              <a:gdLst/>
              <a:ahLst/>
              <a:cxnLst/>
              <a:rect r="r" b="b" t="t" l="l"/>
              <a:pathLst>
                <a:path h="5409851" w="9386177">
                  <a:moveTo>
                    <a:pt x="0" y="0"/>
                  </a:moveTo>
                  <a:lnTo>
                    <a:pt x="9386177" y="0"/>
                  </a:lnTo>
                  <a:lnTo>
                    <a:pt x="9386177" y="5409852"/>
                  </a:lnTo>
                  <a:lnTo>
                    <a:pt x="0" y="5409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90071" y="189"/>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90071" y="4275964"/>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192912" y="2808570"/>
            <a:ext cx="4120861" cy="2817549"/>
            <a:chOff x="0" y="0"/>
            <a:chExt cx="5494482" cy="3756733"/>
          </a:xfrm>
        </p:grpSpPr>
        <p:sp>
          <p:nvSpPr>
            <p:cNvPr name="Freeform 10" id="10"/>
            <p:cNvSpPr/>
            <p:nvPr/>
          </p:nvSpPr>
          <p:spPr>
            <a:xfrm flipH="false" flipV="false" rot="0">
              <a:off x="1329565" y="0"/>
              <a:ext cx="780610" cy="874410"/>
            </a:xfrm>
            <a:custGeom>
              <a:avLst/>
              <a:gdLst/>
              <a:ahLst/>
              <a:cxnLst/>
              <a:rect r="r" b="b" t="t" l="l"/>
              <a:pathLst>
                <a:path h="874410" w="780610">
                  <a:moveTo>
                    <a:pt x="0" y="0"/>
                  </a:moveTo>
                  <a:lnTo>
                    <a:pt x="780610" y="0"/>
                  </a:lnTo>
                  <a:lnTo>
                    <a:pt x="780610" y="874410"/>
                  </a:lnTo>
                  <a:lnTo>
                    <a:pt x="0" y="874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1039991"/>
              <a:ext cx="5494482" cy="2716742"/>
            </a:xfrm>
            <a:prstGeom prst="rect">
              <a:avLst/>
            </a:prstGeom>
          </p:spPr>
          <p:txBody>
            <a:bodyPr anchor="t" rtlCol="false" tIns="0" lIns="0" bIns="0" rIns="0">
              <a:spAutoFit/>
            </a:bodyPr>
            <a:lstStyle/>
            <a:p>
              <a:pPr algn="l">
                <a:lnSpc>
                  <a:spcPts val="3249"/>
                </a:lnSpc>
              </a:pPr>
              <a:r>
                <a:rPr lang="en-US" sz="2499">
                  <a:solidFill>
                    <a:srgbClr val="000000"/>
                  </a:solidFill>
                  <a:latin typeface="Garet"/>
                  <a:ea typeface="Garet"/>
                  <a:cs typeface="Garet"/>
                  <a:sym typeface="Garet"/>
                </a:rPr>
                <a:t>Library yang digunakan:</a:t>
              </a:r>
            </a:p>
            <a:p>
              <a:pPr algn="just" marL="539749" indent="-269875" lvl="1">
                <a:lnSpc>
                  <a:spcPts val="3249"/>
                </a:lnSpc>
                <a:buFont typeface="Arial"/>
                <a:buChar char="•"/>
              </a:pPr>
              <a:r>
                <a:rPr lang="en-US" sz="2499">
                  <a:solidFill>
                    <a:srgbClr val="000000"/>
                  </a:solidFill>
                  <a:latin typeface="Garet"/>
                  <a:ea typeface="Garet"/>
                  <a:cs typeface="Garet"/>
                  <a:sym typeface="Garet"/>
                </a:rPr>
                <a:t>OpenCV</a:t>
              </a:r>
            </a:p>
            <a:p>
              <a:pPr algn="just" marL="539749" indent="-269875" lvl="1">
                <a:lnSpc>
                  <a:spcPts val="3249"/>
                </a:lnSpc>
                <a:buFont typeface="Arial"/>
                <a:buChar char="•"/>
              </a:pPr>
              <a:r>
                <a:rPr lang="en-US" sz="2499">
                  <a:solidFill>
                    <a:srgbClr val="000000"/>
                  </a:solidFill>
                  <a:latin typeface="Garet"/>
                  <a:ea typeface="Garet"/>
                  <a:cs typeface="Garet"/>
                  <a:sym typeface="Garet"/>
                </a:rPr>
                <a:t>NumPy</a:t>
              </a:r>
            </a:p>
            <a:p>
              <a:pPr algn="just" marL="539749" indent="-269875" lvl="1">
                <a:lnSpc>
                  <a:spcPts val="3249"/>
                </a:lnSpc>
                <a:buFont typeface="Arial"/>
                <a:buChar char="•"/>
              </a:pPr>
              <a:r>
                <a:rPr lang="en-US" sz="2499">
                  <a:solidFill>
                    <a:srgbClr val="000000"/>
                  </a:solidFill>
                  <a:latin typeface="Garet"/>
                  <a:ea typeface="Garet"/>
                  <a:cs typeface="Garet"/>
                  <a:sym typeface="Garet"/>
                </a:rPr>
                <a:t>OS </a:t>
              </a:r>
            </a:p>
            <a:p>
              <a:pPr algn="just" marL="539749" indent="-269875" lvl="1">
                <a:lnSpc>
                  <a:spcPts val="3249"/>
                </a:lnSpc>
                <a:buFont typeface="Arial"/>
                <a:buChar char="•"/>
              </a:pPr>
              <a:r>
                <a:rPr lang="en-US" sz="2499">
                  <a:solidFill>
                    <a:srgbClr val="000000"/>
                  </a:solidFill>
                  <a:latin typeface="Garet"/>
                  <a:ea typeface="Garet"/>
                  <a:cs typeface="Garet"/>
                  <a:sym typeface="Garet"/>
                </a:rPr>
                <a:t>Time</a:t>
              </a:r>
            </a:p>
          </p:txBody>
        </p:sp>
      </p:grpSp>
      <p:sp>
        <p:nvSpPr>
          <p:cNvPr name="Freeform 12" id="12"/>
          <p:cNvSpPr/>
          <p:nvPr/>
        </p:nvSpPr>
        <p:spPr>
          <a:xfrm flipH="false" flipV="false" rot="0">
            <a:off x="5657156" y="2808570"/>
            <a:ext cx="8940344" cy="4950439"/>
          </a:xfrm>
          <a:custGeom>
            <a:avLst/>
            <a:gdLst/>
            <a:ahLst/>
            <a:cxnLst/>
            <a:rect r="r" b="b" t="t" l="l"/>
            <a:pathLst>
              <a:path h="4950439" w="8940344">
                <a:moveTo>
                  <a:pt x="0" y="0"/>
                </a:moveTo>
                <a:lnTo>
                  <a:pt x="8940344" y="0"/>
                </a:lnTo>
                <a:lnTo>
                  <a:pt x="8940344" y="4950438"/>
                </a:lnTo>
                <a:lnTo>
                  <a:pt x="0" y="4950438"/>
                </a:lnTo>
                <a:lnTo>
                  <a:pt x="0" y="0"/>
                </a:lnTo>
                <a:close/>
              </a:path>
            </a:pathLst>
          </a:custGeom>
          <a:blipFill>
            <a:blip r:embed="rId6"/>
            <a:stretch>
              <a:fillRect l="0" t="0" r="0" b="0"/>
            </a:stretch>
          </a:blipFill>
        </p:spPr>
      </p:sp>
      <p:sp>
        <p:nvSpPr>
          <p:cNvPr name="TextBox 13" id="13"/>
          <p:cNvSpPr txBox="true"/>
          <p:nvPr/>
        </p:nvSpPr>
        <p:spPr>
          <a:xfrm rot="0">
            <a:off x="3100216" y="632640"/>
            <a:ext cx="12177221" cy="1238250"/>
          </a:xfrm>
          <a:prstGeom prst="rect">
            <a:avLst/>
          </a:prstGeom>
        </p:spPr>
        <p:txBody>
          <a:bodyPr anchor="t" rtlCol="false" tIns="0" lIns="0" bIns="0" rIns="0">
            <a:spAutoFit/>
          </a:bodyPr>
          <a:lstStyle/>
          <a:p>
            <a:pPr algn="ctr">
              <a:lnSpc>
                <a:spcPts val="9600"/>
              </a:lnSpc>
            </a:pPr>
            <a:r>
              <a:rPr lang="en-US" sz="8000">
                <a:solidFill>
                  <a:srgbClr val="000000"/>
                </a:solidFill>
                <a:latin typeface="Chewy"/>
                <a:ea typeface="Chewy"/>
                <a:cs typeface="Chewy"/>
                <a:sym typeface="Chewy"/>
              </a:rPr>
              <a:t>Implementasi Program</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FB146"/>
        </a:solidFill>
      </p:bgPr>
    </p:bg>
    <p:spTree>
      <p:nvGrpSpPr>
        <p:cNvPr id="1" name=""/>
        <p:cNvGrpSpPr/>
        <p:nvPr/>
      </p:nvGrpSpPr>
      <p:grpSpPr>
        <a:xfrm>
          <a:off x="0" y="0"/>
          <a:ext cx="0" cy="0"/>
          <a:chOff x="0" y="0"/>
          <a:chExt cx="0" cy="0"/>
        </a:xfrm>
      </p:grpSpPr>
      <p:grpSp>
        <p:nvGrpSpPr>
          <p:cNvPr name="Group 2" id="2"/>
          <p:cNvGrpSpPr/>
          <p:nvPr/>
        </p:nvGrpSpPr>
        <p:grpSpPr>
          <a:xfrm rot="0">
            <a:off x="371346" y="2213790"/>
            <a:ext cx="17545307" cy="7264361"/>
            <a:chOff x="0" y="0"/>
            <a:chExt cx="23393743" cy="9685815"/>
          </a:xfrm>
        </p:grpSpPr>
        <p:sp>
          <p:nvSpPr>
            <p:cNvPr name="Freeform 3" id="3"/>
            <p:cNvSpPr/>
            <p:nvPr/>
          </p:nvSpPr>
          <p:spPr>
            <a:xfrm flipH="false" flipV="false" rot="0">
              <a:off x="0" y="189"/>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275964"/>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07566" y="0"/>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07566" y="4275775"/>
              <a:ext cx="9386177" cy="5409851"/>
            </a:xfrm>
            <a:custGeom>
              <a:avLst/>
              <a:gdLst/>
              <a:ahLst/>
              <a:cxnLst/>
              <a:rect r="r" b="b" t="t" l="l"/>
              <a:pathLst>
                <a:path h="5409851" w="9386177">
                  <a:moveTo>
                    <a:pt x="0" y="0"/>
                  </a:moveTo>
                  <a:lnTo>
                    <a:pt x="9386177" y="0"/>
                  </a:lnTo>
                  <a:lnTo>
                    <a:pt x="9386177" y="5409852"/>
                  </a:lnTo>
                  <a:lnTo>
                    <a:pt x="0" y="5409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90071" y="189"/>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90071" y="4275964"/>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028700" y="2843451"/>
            <a:ext cx="2441471" cy="2300049"/>
            <a:chOff x="0" y="0"/>
            <a:chExt cx="3255295" cy="3066731"/>
          </a:xfrm>
        </p:grpSpPr>
        <p:sp>
          <p:nvSpPr>
            <p:cNvPr name="Freeform 10" id="10"/>
            <p:cNvSpPr/>
            <p:nvPr/>
          </p:nvSpPr>
          <p:spPr>
            <a:xfrm flipH="false" flipV="false" rot="0">
              <a:off x="1240800" y="0"/>
              <a:ext cx="809227" cy="874410"/>
            </a:xfrm>
            <a:custGeom>
              <a:avLst/>
              <a:gdLst/>
              <a:ahLst/>
              <a:cxnLst/>
              <a:rect r="r" b="b" t="t" l="l"/>
              <a:pathLst>
                <a:path h="874410" w="809227">
                  <a:moveTo>
                    <a:pt x="0" y="0"/>
                  </a:moveTo>
                  <a:lnTo>
                    <a:pt x="809227" y="0"/>
                  </a:lnTo>
                  <a:lnTo>
                    <a:pt x="809227" y="874410"/>
                  </a:lnTo>
                  <a:lnTo>
                    <a:pt x="0" y="874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1442190"/>
              <a:ext cx="3255295" cy="1624542"/>
            </a:xfrm>
            <a:prstGeom prst="rect">
              <a:avLst/>
            </a:prstGeom>
          </p:spPr>
          <p:txBody>
            <a:bodyPr anchor="t" rtlCol="false" tIns="0" lIns="0" bIns="0" rIns="0">
              <a:spAutoFit/>
            </a:bodyPr>
            <a:lstStyle/>
            <a:p>
              <a:pPr algn="ctr">
                <a:lnSpc>
                  <a:spcPts val="3249"/>
                </a:lnSpc>
              </a:pPr>
              <a:r>
                <a:rPr lang="en-US" sz="2499">
                  <a:solidFill>
                    <a:srgbClr val="000000"/>
                  </a:solidFill>
                  <a:latin typeface="Garet"/>
                  <a:ea typeface="Garet"/>
                  <a:cs typeface="Garet"/>
                  <a:sym typeface="Garet"/>
                </a:rPr>
                <a:t>Inisialisasi Webcam &amp; Deteksi Wajah</a:t>
              </a:r>
            </a:p>
          </p:txBody>
        </p:sp>
      </p:grpSp>
      <p:sp>
        <p:nvSpPr>
          <p:cNvPr name="Freeform 12" id="12"/>
          <p:cNvSpPr/>
          <p:nvPr/>
        </p:nvSpPr>
        <p:spPr>
          <a:xfrm flipH="false" flipV="false" rot="0">
            <a:off x="3997209" y="2614152"/>
            <a:ext cx="12698939" cy="6463637"/>
          </a:xfrm>
          <a:custGeom>
            <a:avLst/>
            <a:gdLst/>
            <a:ahLst/>
            <a:cxnLst/>
            <a:rect r="r" b="b" t="t" l="l"/>
            <a:pathLst>
              <a:path h="6463637" w="12698939">
                <a:moveTo>
                  <a:pt x="0" y="0"/>
                </a:moveTo>
                <a:lnTo>
                  <a:pt x="12698939" y="0"/>
                </a:lnTo>
                <a:lnTo>
                  <a:pt x="12698939" y="6463638"/>
                </a:lnTo>
                <a:lnTo>
                  <a:pt x="0" y="6463638"/>
                </a:lnTo>
                <a:lnTo>
                  <a:pt x="0" y="0"/>
                </a:lnTo>
                <a:close/>
              </a:path>
            </a:pathLst>
          </a:custGeom>
          <a:blipFill>
            <a:blip r:embed="rId6"/>
            <a:stretch>
              <a:fillRect l="0" t="0" r="0" b="0"/>
            </a:stretch>
          </a:blipFill>
        </p:spPr>
      </p:sp>
      <p:sp>
        <p:nvSpPr>
          <p:cNvPr name="TextBox 13" id="13"/>
          <p:cNvSpPr txBox="true"/>
          <p:nvPr/>
        </p:nvSpPr>
        <p:spPr>
          <a:xfrm rot="0">
            <a:off x="3100216" y="632640"/>
            <a:ext cx="12177221" cy="1238250"/>
          </a:xfrm>
          <a:prstGeom prst="rect">
            <a:avLst/>
          </a:prstGeom>
        </p:spPr>
        <p:txBody>
          <a:bodyPr anchor="t" rtlCol="false" tIns="0" lIns="0" bIns="0" rIns="0">
            <a:spAutoFit/>
          </a:bodyPr>
          <a:lstStyle/>
          <a:p>
            <a:pPr algn="ctr">
              <a:lnSpc>
                <a:spcPts val="9600"/>
              </a:lnSpc>
            </a:pPr>
            <a:r>
              <a:rPr lang="en-US" sz="8000">
                <a:solidFill>
                  <a:srgbClr val="000000"/>
                </a:solidFill>
                <a:latin typeface="Chewy"/>
                <a:ea typeface="Chewy"/>
                <a:cs typeface="Chewy"/>
                <a:sym typeface="Chewy"/>
              </a:rPr>
              <a:t>Implementasi Program</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FB146"/>
        </a:solidFill>
      </p:bgPr>
    </p:bg>
    <p:spTree>
      <p:nvGrpSpPr>
        <p:cNvPr id="1" name=""/>
        <p:cNvGrpSpPr/>
        <p:nvPr/>
      </p:nvGrpSpPr>
      <p:grpSpPr>
        <a:xfrm>
          <a:off x="0" y="0"/>
          <a:ext cx="0" cy="0"/>
          <a:chOff x="0" y="0"/>
          <a:chExt cx="0" cy="0"/>
        </a:xfrm>
      </p:grpSpPr>
      <p:grpSp>
        <p:nvGrpSpPr>
          <p:cNvPr name="Group 2" id="2"/>
          <p:cNvGrpSpPr/>
          <p:nvPr/>
        </p:nvGrpSpPr>
        <p:grpSpPr>
          <a:xfrm rot="0">
            <a:off x="371346" y="2089106"/>
            <a:ext cx="17545307" cy="7264361"/>
            <a:chOff x="0" y="0"/>
            <a:chExt cx="23393743" cy="9685815"/>
          </a:xfrm>
        </p:grpSpPr>
        <p:sp>
          <p:nvSpPr>
            <p:cNvPr name="Freeform 3" id="3"/>
            <p:cNvSpPr/>
            <p:nvPr/>
          </p:nvSpPr>
          <p:spPr>
            <a:xfrm flipH="false" flipV="false" rot="0">
              <a:off x="0" y="189"/>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275964"/>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07566" y="0"/>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07566" y="4275775"/>
              <a:ext cx="9386177" cy="5409851"/>
            </a:xfrm>
            <a:custGeom>
              <a:avLst/>
              <a:gdLst/>
              <a:ahLst/>
              <a:cxnLst/>
              <a:rect r="r" b="b" t="t" l="l"/>
              <a:pathLst>
                <a:path h="5409851" w="9386177">
                  <a:moveTo>
                    <a:pt x="0" y="0"/>
                  </a:moveTo>
                  <a:lnTo>
                    <a:pt x="9386177" y="0"/>
                  </a:lnTo>
                  <a:lnTo>
                    <a:pt x="9386177" y="5409852"/>
                  </a:lnTo>
                  <a:lnTo>
                    <a:pt x="0" y="5409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90071" y="189"/>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90071" y="4275964"/>
              <a:ext cx="9386177" cy="5409851"/>
            </a:xfrm>
            <a:custGeom>
              <a:avLst/>
              <a:gdLst/>
              <a:ahLst/>
              <a:cxnLst/>
              <a:rect r="r" b="b" t="t" l="l"/>
              <a:pathLst>
                <a:path h="5409851" w="9386177">
                  <a:moveTo>
                    <a:pt x="0" y="0"/>
                  </a:moveTo>
                  <a:lnTo>
                    <a:pt x="9386177" y="0"/>
                  </a:lnTo>
                  <a:lnTo>
                    <a:pt x="9386177" y="5409851"/>
                  </a:lnTo>
                  <a:lnTo>
                    <a:pt x="0" y="5409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825949" y="3939401"/>
            <a:ext cx="2837658" cy="2408199"/>
            <a:chOff x="0" y="0"/>
            <a:chExt cx="3783544" cy="3210932"/>
          </a:xfrm>
        </p:grpSpPr>
        <p:sp>
          <p:nvSpPr>
            <p:cNvPr name="Freeform 10" id="10"/>
            <p:cNvSpPr/>
            <p:nvPr/>
          </p:nvSpPr>
          <p:spPr>
            <a:xfrm flipH="false" flipV="false" rot="0">
              <a:off x="1431942" y="0"/>
              <a:ext cx="826902" cy="876293"/>
            </a:xfrm>
            <a:custGeom>
              <a:avLst/>
              <a:gdLst/>
              <a:ahLst/>
              <a:cxnLst/>
              <a:rect r="r" b="b" t="t" l="l"/>
              <a:pathLst>
                <a:path h="876293" w="826902">
                  <a:moveTo>
                    <a:pt x="0" y="0"/>
                  </a:moveTo>
                  <a:lnTo>
                    <a:pt x="826902" y="0"/>
                  </a:lnTo>
                  <a:lnTo>
                    <a:pt x="826902" y="876293"/>
                  </a:lnTo>
                  <a:lnTo>
                    <a:pt x="0" y="8762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1511346"/>
              <a:ext cx="3783544" cy="1699585"/>
            </a:xfrm>
            <a:prstGeom prst="rect">
              <a:avLst/>
            </a:prstGeom>
          </p:spPr>
          <p:txBody>
            <a:bodyPr anchor="t" rtlCol="false" tIns="0" lIns="0" bIns="0" rIns="0">
              <a:spAutoFit/>
            </a:bodyPr>
            <a:lstStyle/>
            <a:p>
              <a:pPr algn="ctr">
                <a:lnSpc>
                  <a:spcPts val="3402"/>
                </a:lnSpc>
              </a:pPr>
              <a:r>
                <a:rPr lang="en-US" sz="2617">
                  <a:solidFill>
                    <a:srgbClr val="000000"/>
                  </a:solidFill>
                  <a:latin typeface="Garet"/>
                  <a:ea typeface="Garet"/>
                  <a:cs typeface="Garet"/>
                  <a:sym typeface="Garet"/>
                </a:rPr>
                <a:t> Peningkatan Kualitas Gambar Wajah</a:t>
              </a:r>
            </a:p>
          </p:txBody>
        </p:sp>
      </p:grpSp>
      <p:sp>
        <p:nvSpPr>
          <p:cNvPr name="Freeform 12" id="12"/>
          <p:cNvSpPr/>
          <p:nvPr/>
        </p:nvSpPr>
        <p:spPr>
          <a:xfrm flipH="false" flipV="false" rot="0">
            <a:off x="5692413" y="2508352"/>
            <a:ext cx="9168852" cy="6425869"/>
          </a:xfrm>
          <a:custGeom>
            <a:avLst/>
            <a:gdLst/>
            <a:ahLst/>
            <a:cxnLst/>
            <a:rect r="r" b="b" t="t" l="l"/>
            <a:pathLst>
              <a:path h="6425869" w="9168852">
                <a:moveTo>
                  <a:pt x="0" y="0"/>
                </a:moveTo>
                <a:lnTo>
                  <a:pt x="9168852" y="0"/>
                </a:lnTo>
                <a:lnTo>
                  <a:pt x="9168852" y="6425869"/>
                </a:lnTo>
                <a:lnTo>
                  <a:pt x="0" y="6425869"/>
                </a:lnTo>
                <a:lnTo>
                  <a:pt x="0" y="0"/>
                </a:lnTo>
                <a:close/>
              </a:path>
            </a:pathLst>
          </a:custGeom>
          <a:blipFill>
            <a:blip r:embed="rId6"/>
            <a:stretch>
              <a:fillRect l="0" t="0" r="0" b="0"/>
            </a:stretch>
          </a:blipFill>
        </p:spPr>
      </p:sp>
      <p:sp>
        <p:nvSpPr>
          <p:cNvPr name="TextBox 13" id="13"/>
          <p:cNvSpPr txBox="true"/>
          <p:nvPr/>
        </p:nvSpPr>
        <p:spPr>
          <a:xfrm rot="0">
            <a:off x="3100216" y="632640"/>
            <a:ext cx="12177221" cy="1238250"/>
          </a:xfrm>
          <a:prstGeom prst="rect">
            <a:avLst/>
          </a:prstGeom>
        </p:spPr>
        <p:txBody>
          <a:bodyPr anchor="t" rtlCol="false" tIns="0" lIns="0" bIns="0" rIns="0">
            <a:spAutoFit/>
          </a:bodyPr>
          <a:lstStyle/>
          <a:p>
            <a:pPr algn="ctr">
              <a:lnSpc>
                <a:spcPts val="9600"/>
              </a:lnSpc>
            </a:pPr>
            <a:r>
              <a:rPr lang="en-US" sz="8000">
                <a:solidFill>
                  <a:srgbClr val="000000"/>
                </a:solidFill>
                <a:latin typeface="Chewy"/>
                <a:ea typeface="Chewy"/>
                <a:cs typeface="Chewy"/>
                <a:sym typeface="Chewy"/>
              </a:rPr>
              <a:t>Implementasi Program</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ECDB"/>
        </a:solidFill>
      </p:bgPr>
    </p:bg>
    <p:spTree>
      <p:nvGrpSpPr>
        <p:cNvPr id="1" name=""/>
        <p:cNvGrpSpPr/>
        <p:nvPr/>
      </p:nvGrpSpPr>
      <p:grpSpPr>
        <a:xfrm>
          <a:off x="0" y="0"/>
          <a:ext cx="0" cy="0"/>
          <a:chOff x="0" y="0"/>
          <a:chExt cx="0" cy="0"/>
        </a:xfrm>
      </p:grpSpPr>
      <p:grpSp>
        <p:nvGrpSpPr>
          <p:cNvPr name="Group 2" id="2"/>
          <p:cNvGrpSpPr/>
          <p:nvPr/>
        </p:nvGrpSpPr>
        <p:grpSpPr>
          <a:xfrm rot="0">
            <a:off x="1001696" y="917188"/>
            <a:ext cx="16249618" cy="1350251"/>
            <a:chOff x="0" y="0"/>
            <a:chExt cx="21666157" cy="1800335"/>
          </a:xfrm>
        </p:grpSpPr>
        <p:sp>
          <p:nvSpPr>
            <p:cNvPr name="Freeform 3" id="3"/>
            <p:cNvSpPr/>
            <p:nvPr/>
          </p:nvSpPr>
          <p:spPr>
            <a:xfrm flipH="false" flipV="false" rot="0">
              <a:off x="0" y="23266"/>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81591" y="0"/>
              <a:ext cx="5226674" cy="1777069"/>
            </a:xfrm>
            <a:custGeom>
              <a:avLst/>
              <a:gdLst/>
              <a:ahLst/>
              <a:cxnLst/>
              <a:rect r="r" b="b" t="t" l="l"/>
              <a:pathLst>
                <a:path h="1777069" w="5226674">
                  <a:moveTo>
                    <a:pt x="0" y="0"/>
                  </a:moveTo>
                  <a:lnTo>
                    <a:pt x="5226675" y="0"/>
                  </a:lnTo>
                  <a:lnTo>
                    <a:pt x="5226675"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22863" y="0"/>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643737" y="0"/>
              <a:ext cx="5226674" cy="1777069"/>
            </a:xfrm>
            <a:custGeom>
              <a:avLst/>
              <a:gdLst/>
              <a:ahLst/>
              <a:cxnLst/>
              <a:rect r="r" b="b" t="t" l="l"/>
              <a:pathLst>
                <a:path h="1777069" w="5226674">
                  <a:moveTo>
                    <a:pt x="0" y="0"/>
                  </a:moveTo>
                  <a:lnTo>
                    <a:pt x="5226674" y="0"/>
                  </a:lnTo>
                  <a:lnTo>
                    <a:pt x="5226674"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39482" y="0"/>
              <a:ext cx="5226674" cy="1777069"/>
            </a:xfrm>
            <a:custGeom>
              <a:avLst/>
              <a:gdLst/>
              <a:ahLst/>
              <a:cxnLst/>
              <a:rect r="r" b="b" t="t" l="l"/>
              <a:pathLst>
                <a:path h="1777069" w="5226674">
                  <a:moveTo>
                    <a:pt x="0" y="0"/>
                  </a:moveTo>
                  <a:lnTo>
                    <a:pt x="5226675" y="0"/>
                  </a:lnTo>
                  <a:lnTo>
                    <a:pt x="5226675" y="1777069"/>
                  </a:lnTo>
                  <a:lnTo>
                    <a:pt x="0" y="177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36687" y="2554966"/>
            <a:ext cx="16222613" cy="6716721"/>
            <a:chOff x="0" y="0"/>
            <a:chExt cx="21630151" cy="8955627"/>
          </a:xfrm>
        </p:grpSpPr>
        <p:sp>
          <p:nvSpPr>
            <p:cNvPr name="Freeform 9" id="9"/>
            <p:cNvSpPr/>
            <p:nvPr/>
          </p:nvSpPr>
          <p:spPr>
            <a:xfrm flipH="false" flipV="false" rot="0">
              <a:off x="0" y="174"/>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3953610"/>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951573" y="0"/>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951573" y="3953436"/>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463108" y="174"/>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463108" y="3953610"/>
              <a:ext cx="8678578" cy="5002017"/>
            </a:xfrm>
            <a:custGeom>
              <a:avLst/>
              <a:gdLst/>
              <a:ahLst/>
              <a:cxnLst/>
              <a:rect r="r" b="b" t="t" l="l"/>
              <a:pathLst>
                <a:path h="5002017" w="8678578">
                  <a:moveTo>
                    <a:pt x="0" y="0"/>
                  </a:moveTo>
                  <a:lnTo>
                    <a:pt x="8678578" y="0"/>
                  </a:lnTo>
                  <a:lnTo>
                    <a:pt x="8678578" y="5002017"/>
                  </a:lnTo>
                  <a:lnTo>
                    <a:pt x="0" y="500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5" id="15"/>
          <p:cNvSpPr/>
          <p:nvPr/>
        </p:nvSpPr>
        <p:spPr>
          <a:xfrm flipH="false" flipV="false" rot="0">
            <a:off x="11065915" y="3281322"/>
            <a:ext cx="5879096" cy="4945790"/>
          </a:xfrm>
          <a:custGeom>
            <a:avLst/>
            <a:gdLst/>
            <a:ahLst/>
            <a:cxnLst/>
            <a:rect r="r" b="b" t="t" l="l"/>
            <a:pathLst>
              <a:path h="4945790" w="5879096">
                <a:moveTo>
                  <a:pt x="0" y="0"/>
                </a:moveTo>
                <a:lnTo>
                  <a:pt x="5879097" y="0"/>
                </a:lnTo>
                <a:lnTo>
                  <a:pt x="5879097" y="4945790"/>
                </a:lnTo>
                <a:lnTo>
                  <a:pt x="0" y="4945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6357271">
            <a:off x="9057903" y="4547104"/>
            <a:ext cx="654648" cy="2053798"/>
          </a:xfrm>
          <a:custGeom>
            <a:avLst/>
            <a:gdLst/>
            <a:ahLst/>
            <a:cxnLst/>
            <a:rect r="r" b="b" t="t" l="l"/>
            <a:pathLst>
              <a:path h="2053798" w="654648">
                <a:moveTo>
                  <a:pt x="0" y="0"/>
                </a:moveTo>
                <a:lnTo>
                  <a:pt x="654649" y="0"/>
                </a:lnTo>
                <a:lnTo>
                  <a:pt x="654649" y="2053798"/>
                </a:lnTo>
                <a:lnTo>
                  <a:pt x="0" y="2053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1803261" y="3281322"/>
            <a:ext cx="6335037" cy="4945790"/>
            <a:chOff x="0" y="0"/>
            <a:chExt cx="8446716" cy="6594386"/>
          </a:xfrm>
        </p:grpSpPr>
        <p:sp>
          <p:nvSpPr>
            <p:cNvPr name="Freeform 18" id="18"/>
            <p:cNvSpPr/>
            <p:nvPr/>
          </p:nvSpPr>
          <p:spPr>
            <a:xfrm flipH="false" flipV="false" rot="0">
              <a:off x="607920" y="0"/>
              <a:ext cx="7838795" cy="6594386"/>
            </a:xfrm>
            <a:custGeom>
              <a:avLst/>
              <a:gdLst/>
              <a:ahLst/>
              <a:cxnLst/>
              <a:rect r="r" b="b" t="t" l="l"/>
              <a:pathLst>
                <a:path h="6594386" w="7838795">
                  <a:moveTo>
                    <a:pt x="0" y="0"/>
                  </a:moveTo>
                  <a:lnTo>
                    <a:pt x="7838796" y="0"/>
                  </a:lnTo>
                  <a:lnTo>
                    <a:pt x="7838796" y="6594386"/>
                  </a:lnTo>
                  <a:lnTo>
                    <a:pt x="0" y="65943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true" flipV="false" rot="918912">
              <a:off x="174569" y="3440558"/>
              <a:ext cx="1286547" cy="1494826"/>
            </a:xfrm>
            <a:custGeom>
              <a:avLst/>
              <a:gdLst/>
              <a:ahLst/>
              <a:cxnLst/>
              <a:rect r="r" b="b" t="t" l="l"/>
              <a:pathLst>
                <a:path h="1494826" w="1286547">
                  <a:moveTo>
                    <a:pt x="1286547" y="0"/>
                  </a:moveTo>
                  <a:lnTo>
                    <a:pt x="0" y="0"/>
                  </a:lnTo>
                  <a:lnTo>
                    <a:pt x="0" y="1494826"/>
                  </a:lnTo>
                  <a:lnTo>
                    <a:pt x="1286547" y="1494826"/>
                  </a:lnTo>
                  <a:lnTo>
                    <a:pt x="128654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130209" y="1926237"/>
              <a:ext cx="6794218" cy="3486507"/>
            </a:xfrm>
            <a:custGeom>
              <a:avLst/>
              <a:gdLst/>
              <a:ahLst/>
              <a:cxnLst/>
              <a:rect r="r" b="b" t="t" l="l"/>
              <a:pathLst>
                <a:path h="3486507" w="6794218">
                  <a:moveTo>
                    <a:pt x="0" y="0"/>
                  </a:moveTo>
                  <a:lnTo>
                    <a:pt x="6794218" y="0"/>
                  </a:lnTo>
                  <a:lnTo>
                    <a:pt x="6794218" y="3486506"/>
                  </a:lnTo>
                  <a:lnTo>
                    <a:pt x="0" y="3486506"/>
                  </a:lnTo>
                  <a:lnTo>
                    <a:pt x="0" y="0"/>
                  </a:lnTo>
                  <a:close/>
                </a:path>
              </a:pathLst>
            </a:custGeom>
            <a:blipFill>
              <a:blip r:embed="rId12"/>
              <a:stretch>
                <a:fillRect l="-12641" t="-7657" r="-13317" b="-39003"/>
              </a:stretch>
            </a:blipFill>
          </p:spPr>
        </p:sp>
      </p:grpSp>
      <p:sp>
        <p:nvSpPr>
          <p:cNvPr name="Freeform 21" id="21"/>
          <p:cNvSpPr/>
          <p:nvPr/>
        </p:nvSpPr>
        <p:spPr>
          <a:xfrm flipH="false" flipV="false" rot="0">
            <a:off x="11180215" y="4660207"/>
            <a:ext cx="5625086" cy="3021559"/>
          </a:xfrm>
          <a:custGeom>
            <a:avLst/>
            <a:gdLst/>
            <a:ahLst/>
            <a:cxnLst/>
            <a:rect r="r" b="b" t="t" l="l"/>
            <a:pathLst>
              <a:path h="3021559" w="5625086">
                <a:moveTo>
                  <a:pt x="0" y="0"/>
                </a:moveTo>
                <a:lnTo>
                  <a:pt x="5625087" y="0"/>
                </a:lnTo>
                <a:lnTo>
                  <a:pt x="5625087" y="3021559"/>
                </a:lnTo>
                <a:lnTo>
                  <a:pt x="0" y="3021559"/>
                </a:lnTo>
                <a:lnTo>
                  <a:pt x="0" y="0"/>
                </a:lnTo>
                <a:close/>
              </a:path>
            </a:pathLst>
          </a:custGeom>
          <a:blipFill>
            <a:blip r:embed="rId13"/>
            <a:stretch>
              <a:fillRect l="0" t="0" r="0" b="0"/>
            </a:stretch>
          </a:blipFill>
        </p:spPr>
      </p:sp>
      <p:sp>
        <p:nvSpPr>
          <p:cNvPr name="TextBox 22" id="22"/>
          <p:cNvSpPr txBox="true"/>
          <p:nvPr/>
        </p:nvSpPr>
        <p:spPr>
          <a:xfrm rot="0">
            <a:off x="4655289" y="1135151"/>
            <a:ext cx="9459877" cy="895350"/>
          </a:xfrm>
          <a:prstGeom prst="rect">
            <a:avLst/>
          </a:prstGeom>
        </p:spPr>
        <p:txBody>
          <a:bodyPr anchor="t" rtlCol="false" tIns="0" lIns="0" bIns="0" rIns="0">
            <a:spAutoFit/>
          </a:bodyPr>
          <a:lstStyle/>
          <a:p>
            <a:pPr algn="ctr">
              <a:lnSpc>
                <a:spcPts val="6959"/>
              </a:lnSpc>
            </a:pPr>
            <a:r>
              <a:rPr lang="en-US" sz="5799">
                <a:solidFill>
                  <a:srgbClr val="000000"/>
                </a:solidFill>
                <a:latin typeface="Chewy"/>
                <a:ea typeface="Chewy"/>
                <a:cs typeface="Chewy"/>
                <a:sym typeface="Chewy"/>
              </a:rPr>
              <a:t>Proses dan Hasil</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DAGeaIdtTFY</dc:identifier>
  <dcterms:modified xsi:type="dcterms:W3CDTF">2011-08-01T06:04:30Z</dcterms:modified>
  <cp:revision>1</cp:revision>
  <dc:title>pdc-uas</dc:title>
</cp:coreProperties>
</file>